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ink/ink1.xml" ContentType="application/inkml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6.xml" ContentType="application/vnd.openxmlformats-officedocument.presentationml.tags+xml"/>
  <Override PartName="/ppt/notesSlides/notesSlide30.xml" ContentType="application/vnd.openxmlformats-officedocument.presentationml.notesSlide+xml"/>
  <Override PartName="/ppt/tags/tag17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84" r:id="rId2"/>
    <p:sldMasterId id="2147483696" r:id="rId3"/>
  </p:sldMasterIdLst>
  <p:notesMasterIdLst>
    <p:notesMasterId r:id="rId39"/>
  </p:notesMasterIdLst>
  <p:sldIdLst>
    <p:sldId id="291" r:id="rId4"/>
    <p:sldId id="371" r:id="rId5"/>
    <p:sldId id="456" r:id="rId6"/>
    <p:sldId id="419" r:id="rId7"/>
    <p:sldId id="443" r:id="rId8"/>
    <p:sldId id="445" r:id="rId9"/>
    <p:sldId id="442" r:id="rId10"/>
    <p:sldId id="438" r:id="rId11"/>
    <p:sldId id="449" r:id="rId12"/>
    <p:sldId id="450" r:id="rId13"/>
    <p:sldId id="395" r:id="rId14"/>
    <p:sldId id="451" r:id="rId15"/>
    <p:sldId id="455" r:id="rId16"/>
    <p:sldId id="364" r:id="rId17"/>
    <p:sldId id="282" r:id="rId18"/>
    <p:sldId id="398" r:id="rId19"/>
    <p:sldId id="452" r:id="rId20"/>
    <p:sldId id="454" r:id="rId21"/>
    <p:sldId id="281" r:id="rId22"/>
    <p:sldId id="427" r:id="rId23"/>
    <p:sldId id="386" r:id="rId24"/>
    <p:sldId id="403" r:id="rId25"/>
    <p:sldId id="411" r:id="rId26"/>
    <p:sldId id="408" r:id="rId27"/>
    <p:sldId id="409" r:id="rId28"/>
    <p:sldId id="410" r:id="rId29"/>
    <p:sldId id="412" r:id="rId30"/>
    <p:sldId id="431" r:id="rId31"/>
    <p:sldId id="432" r:id="rId32"/>
    <p:sldId id="416" r:id="rId33"/>
    <p:sldId id="399" r:id="rId34"/>
    <p:sldId id="434" r:id="rId35"/>
    <p:sldId id="435" r:id="rId36"/>
    <p:sldId id="288" r:id="rId37"/>
    <p:sldId id="303" r:id="rId3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8490CC-3C83-4D85-BCD0-6695D00E61FF}">
          <p14:sldIdLst>
            <p14:sldId id="291"/>
            <p14:sldId id="371"/>
            <p14:sldId id="456"/>
            <p14:sldId id="419"/>
            <p14:sldId id="443"/>
            <p14:sldId id="445"/>
            <p14:sldId id="442"/>
            <p14:sldId id="438"/>
            <p14:sldId id="449"/>
            <p14:sldId id="450"/>
            <p14:sldId id="395"/>
            <p14:sldId id="451"/>
            <p14:sldId id="455"/>
            <p14:sldId id="364"/>
            <p14:sldId id="282"/>
            <p14:sldId id="398"/>
            <p14:sldId id="452"/>
            <p14:sldId id="454"/>
            <p14:sldId id="281"/>
            <p14:sldId id="427"/>
            <p14:sldId id="386"/>
            <p14:sldId id="403"/>
            <p14:sldId id="411"/>
            <p14:sldId id="408"/>
            <p14:sldId id="409"/>
            <p14:sldId id="410"/>
            <p14:sldId id="412"/>
            <p14:sldId id="431"/>
            <p14:sldId id="432"/>
            <p14:sldId id="416"/>
            <p14:sldId id="399"/>
            <p14:sldId id="434"/>
            <p14:sldId id="435"/>
            <p14:sldId id="288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1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B75E9B-B360-3E5E-350A-AAEEE9FEA422}" name="Z L" initials="ZL" userId="9d64a2406cffbf2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1D6"/>
    <a:srgbClr val="EA9C9D"/>
    <a:srgbClr val="E5AC00"/>
    <a:srgbClr val="FFC000"/>
    <a:srgbClr val="BDD7EE"/>
    <a:srgbClr val="C55A11"/>
    <a:srgbClr val="D20000"/>
    <a:srgbClr val="7030A0"/>
    <a:srgbClr val="528BBF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987EE1-6181-4C0D-87FC-18111EF2A298}" v="3" dt="2024-03-25T09:16:30.9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110" autoAdjust="0"/>
  </p:normalViewPr>
  <p:slideViewPr>
    <p:cSldViewPr snapToGrid="0">
      <p:cViewPr varScale="1">
        <p:scale>
          <a:sx n="96" d="100"/>
          <a:sy n="96" d="100"/>
        </p:scale>
        <p:origin x="1152" y="90"/>
      </p:cViewPr>
      <p:guideLst>
        <p:guide orient="horz" pos="3430"/>
        <p:guide pos="1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6" d="100"/>
          <a:sy n="96" d="100"/>
        </p:scale>
        <p:origin x="364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8/10/relationships/authors" Target="authors.xml"/><Relationship Id="rId20" Type="http://schemas.openxmlformats.org/officeDocument/2006/relationships/slide" Target="slides/slide17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 L" userId="9d64a2406cffbf2e" providerId="LiveId" clId="{AD987EE1-6181-4C0D-87FC-18111EF2A298}"/>
    <pc:docChg chg="undo custSel delSld modSld delSection modSection">
      <pc:chgData name="Z L" userId="9d64a2406cffbf2e" providerId="LiveId" clId="{AD987EE1-6181-4C0D-87FC-18111EF2A298}" dt="2024-03-25T13:05:46.858" v="93" actId="478"/>
      <pc:docMkLst>
        <pc:docMk/>
      </pc:docMkLst>
      <pc:sldChg chg="del">
        <pc:chgData name="Z L" userId="9d64a2406cffbf2e" providerId="LiveId" clId="{AD987EE1-6181-4C0D-87FC-18111EF2A298}" dt="2024-03-22T14:43:07.414" v="0" actId="18676"/>
        <pc:sldMkLst>
          <pc:docMk/>
          <pc:sldMk cId="0" sldId="256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0" sldId="257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0" sldId="258"/>
        </pc:sldMkLst>
      </pc:sldChg>
      <pc:sldChg chg="del">
        <pc:chgData name="Z L" userId="9d64a2406cffbf2e" providerId="LiveId" clId="{AD987EE1-6181-4C0D-87FC-18111EF2A298}" dt="2024-03-22T14:43:14.079" v="1" actId="18676"/>
        <pc:sldMkLst>
          <pc:docMk/>
          <pc:sldMk cId="407266546" sldId="276"/>
        </pc:sldMkLst>
      </pc:sldChg>
      <pc:sldChg chg="delSp mod delAnim">
        <pc:chgData name="Z L" userId="9d64a2406cffbf2e" providerId="LiveId" clId="{AD987EE1-6181-4C0D-87FC-18111EF2A298}" dt="2024-03-25T13:05:46.858" v="93" actId="478"/>
        <pc:sldMkLst>
          <pc:docMk/>
          <pc:sldMk cId="3302299124" sldId="281"/>
        </pc:sldMkLst>
        <pc:picChg chg="del">
          <ac:chgData name="Z L" userId="9d64a2406cffbf2e" providerId="LiveId" clId="{AD987EE1-6181-4C0D-87FC-18111EF2A298}" dt="2024-03-25T13:05:46.858" v="93" actId="478"/>
          <ac:picMkLst>
            <pc:docMk/>
            <pc:sldMk cId="3302299124" sldId="281"/>
            <ac:picMk id="4" creationId="{830D2185-D73D-2DBD-09A6-EFDD96402411}"/>
          </ac:picMkLst>
        </pc:picChg>
      </pc:sldChg>
      <pc:sldChg chg="del">
        <pc:chgData name="Z L" userId="9d64a2406cffbf2e" providerId="LiveId" clId="{AD987EE1-6181-4C0D-87FC-18111EF2A298}" dt="2024-03-22T14:43:14.079" v="1" actId="18676"/>
        <pc:sldMkLst>
          <pc:docMk/>
          <pc:sldMk cId="671081705" sldId="283"/>
        </pc:sldMkLst>
      </pc:sldChg>
      <pc:sldChg chg="del">
        <pc:chgData name="Z L" userId="9d64a2406cffbf2e" providerId="LiveId" clId="{AD987EE1-6181-4C0D-87FC-18111EF2A298}" dt="2024-03-22T14:43:25.372" v="4" actId="47"/>
        <pc:sldMkLst>
          <pc:docMk/>
          <pc:sldMk cId="3177682685" sldId="284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439936654" sldId="295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1677296162" sldId="350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3649868667" sldId="352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919510854" sldId="353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3478559491" sldId="354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1263560712" sldId="355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29983089" sldId="356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423062196" sldId="357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2315668704" sldId="358"/>
        </pc:sldMkLst>
      </pc:sldChg>
      <pc:sldChg chg="del">
        <pc:chgData name="Z L" userId="9d64a2406cffbf2e" providerId="LiveId" clId="{AD987EE1-6181-4C0D-87FC-18111EF2A298}" dt="2024-03-22T14:43:21.250" v="2" actId="18676"/>
        <pc:sldMkLst>
          <pc:docMk/>
          <pc:sldMk cId="3869946476" sldId="359"/>
        </pc:sldMkLst>
      </pc:sldChg>
      <pc:sldChg chg="del">
        <pc:chgData name="Z L" userId="9d64a2406cffbf2e" providerId="LiveId" clId="{AD987EE1-6181-4C0D-87FC-18111EF2A298}" dt="2024-03-22T14:43:21.250" v="2" actId="18676"/>
        <pc:sldMkLst>
          <pc:docMk/>
          <pc:sldMk cId="31661168" sldId="360"/>
        </pc:sldMkLst>
      </pc:sldChg>
      <pc:sldChg chg="del">
        <pc:chgData name="Z L" userId="9d64a2406cffbf2e" providerId="LiveId" clId="{AD987EE1-6181-4C0D-87FC-18111EF2A298}" dt="2024-03-22T14:43:21.250" v="2" actId="18676"/>
        <pc:sldMkLst>
          <pc:docMk/>
          <pc:sldMk cId="4254882597" sldId="361"/>
        </pc:sldMkLst>
      </pc:sldChg>
      <pc:sldChg chg="del">
        <pc:chgData name="Z L" userId="9d64a2406cffbf2e" providerId="LiveId" clId="{AD987EE1-6181-4C0D-87FC-18111EF2A298}" dt="2024-03-22T14:43:14.079" v="1" actId="18676"/>
        <pc:sldMkLst>
          <pc:docMk/>
          <pc:sldMk cId="3789481201" sldId="365"/>
        </pc:sldMkLst>
      </pc:sldChg>
      <pc:sldChg chg="del">
        <pc:chgData name="Z L" userId="9d64a2406cffbf2e" providerId="LiveId" clId="{AD987EE1-6181-4C0D-87FC-18111EF2A298}" dt="2024-03-22T14:43:21.250" v="2" actId="18676"/>
        <pc:sldMkLst>
          <pc:docMk/>
          <pc:sldMk cId="3589430640" sldId="372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2274475238" sldId="373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1616619050" sldId="374"/>
        </pc:sldMkLst>
      </pc:sldChg>
      <pc:sldChg chg="del">
        <pc:chgData name="Z L" userId="9d64a2406cffbf2e" providerId="LiveId" clId="{AD987EE1-6181-4C0D-87FC-18111EF2A298}" dt="2024-03-22T14:43:21.250" v="2" actId="18676"/>
        <pc:sldMkLst>
          <pc:docMk/>
          <pc:sldMk cId="1069745901" sldId="375"/>
        </pc:sldMkLst>
      </pc:sldChg>
      <pc:sldChg chg="del">
        <pc:chgData name="Z L" userId="9d64a2406cffbf2e" providerId="LiveId" clId="{AD987EE1-6181-4C0D-87FC-18111EF2A298}" dt="2024-03-22T14:43:21.250" v="2" actId="18676"/>
        <pc:sldMkLst>
          <pc:docMk/>
          <pc:sldMk cId="4105080209" sldId="376"/>
        </pc:sldMkLst>
      </pc:sldChg>
      <pc:sldChg chg="del">
        <pc:chgData name="Z L" userId="9d64a2406cffbf2e" providerId="LiveId" clId="{AD987EE1-6181-4C0D-87FC-18111EF2A298}" dt="2024-03-22T14:43:14.079" v="1" actId="18676"/>
        <pc:sldMkLst>
          <pc:docMk/>
          <pc:sldMk cId="2458195263" sldId="378"/>
        </pc:sldMkLst>
      </pc:sldChg>
      <pc:sldChg chg="del">
        <pc:chgData name="Z L" userId="9d64a2406cffbf2e" providerId="LiveId" clId="{AD987EE1-6181-4C0D-87FC-18111EF2A298}" dt="2024-03-22T14:43:21.250" v="2" actId="18676"/>
        <pc:sldMkLst>
          <pc:docMk/>
          <pc:sldMk cId="2009060895" sldId="379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1138657975" sldId="380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1426114203" sldId="382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2199134927" sldId="383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189066482" sldId="388"/>
        </pc:sldMkLst>
      </pc:sldChg>
      <pc:sldChg chg="del">
        <pc:chgData name="Z L" userId="9d64a2406cffbf2e" providerId="LiveId" clId="{AD987EE1-6181-4C0D-87FC-18111EF2A298}" dt="2024-03-22T14:43:21.250" v="2" actId="18676"/>
        <pc:sldMkLst>
          <pc:docMk/>
          <pc:sldMk cId="2354720459" sldId="389"/>
        </pc:sldMkLst>
      </pc:sldChg>
      <pc:sldChg chg="del">
        <pc:chgData name="Z L" userId="9d64a2406cffbf2e" providerId="LiveId" clId="{AD987EE1-6181-4C0D-87FC-18111EF2A298}" dt="2024-03-22T14:43:21.250" v="2" actId="18676"/>
        <pc:sldMkLst>
          <pc:docMk/>
          <pc:sldMk cId="319597295" sldId="390"/>
        </pc:sldMkLst>
      </pc:sldChg>
      <pc:sldChg chg="del">
        <pc:chgData name="Z L" userId="9d64a2406cffbf2e" providerId="LiveId" clId="{AD987EE1-6181-4C0D-87FC-18111EF2A298}" dt="2024-03-22T14:43:21.250" v="2" actId="18676"/>
        <pc:sldMkLst>
          <pc:docMk/>
          <pc:sldMk cId="337746319" sldId="391"/>
        </pc:sldMkLst>
      </pc:sldChg>
      <pc:sldChg chg="del">
        <pc:chgData name="Z L" userId="9d64a2406cffbf2e" providerId="LiveId" clId="{AD987EE1-6181-4C0D-87FC-18111EF2A298}" dt="2024-03-22T14:43:14.079" v="1" actId="18676"/>
        <pc:sldMkLst>
          <pc:docMk/>
          <pc:sldMk cId="3646448597" sldId="392"/>
        </pc:sldMkLst>
      </pc:sldChg>
      <pc:sldChg chg="del">
        <pc:chgData name="Z L" userId="9d64a2406cffbf2e" providerId="LiveId" clId="{AD987EE1-6181-4C0D-87FC-18111EF2A298}" dt="2024-03-22T14:43:21.250" v="2" actId="18676"/>
        <pc:sldMkLst>
          <pc:docMk/>
          <pc:sldMk cId="2267360015" sldId="393"/>
        </pc:sldMkLst>
      </pc:sldChg>
      <pc:sldChg chg="del">
        <pc:chgData name="Z L" userId="9d64a2406cffbf2e" providerId="LiveId" clId="{AD987EE1-6181-4C0D-87FC-18111EF2A298}" dt="2024-03-22T14:43:21.250" v="2" actId="18676"/>
        <pc:sldMkLst>
          <pc:docMk/>
          <pc:sldMk cId="886213286" sldId="394"/>
        </pc:sldMkLst>
      </pc:sldChg>
      <pc:sldChg chg="del">
        <pc:chgData name="Z L" userId="9d64a2406cffbf2e" providerId="LiveId" clId="{AD987EE1-6181-4C0D-87FC-18111EF2A298}" dt="2024-03-22T14:43:14.079" v="1" actId="18676"/>
        <pc:sldMkLst>
          <pc:docMk/>
          <pc:sldMk cId="3843487794" sldId="396"/>
        </pc:sldMkLst>
      </pc:sldChg>
      <pc:sldChg chg="del">
        <pc:chgData name="Z L" userId="9d64a2406cffbf2e" providerId="LiveId" clId="{AD987EE1-6181-4C0D-87FC-18111EF2A298}" dt="2024-03-22T14:43:21.250" v="2" actId="18676"/>
        <pc:sldMkLst>
          <pc:docMk/>
          <pc:sldMk cId="3544174049" sldId="397"/>
        </pc:sldMkLst>
      </pc:sldChg>
      <pc:sldChg chg="delSp mod delAnim">
        <pc:chgData name="Z L" userId="9d64a2406cffbf2e" providerId="LiveId" clId="{AD987EE1-6181-4C0D-87FC-18111EF2A298}" dt="2024-03-25T13:05:10.387" v="92" actId="478"/>
        <pc:sldMkLst>
          <pc:docMk/>
          <pc:sldMk cId="2536891757" sldId="399"/>
        </pc:sldMkLst>
        <pc:picChg chg="del">
          <ac:chgData name="Z L" userId="9d64a2406cffbf2e" providerId="LiveId" clId="{AD987EE1-6181-4C0D-87FC-18111EF2A298}" dt="2024-03-25T13:05:10.387" v="92" actId="478"/>
          <ac:picMkLst>
            <pc:docMk/>
            <pc:sldMk cId="2536891757" sldId="399"/>
            <ac:picMk id="3" creationId="{00BFE19D-321E-AC1D-9F5D-43A6E0CA830D}"/>
          </ac:picMkLst>
        </pc:picChg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559708160" sldId="400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1862443640" sldId="401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2399191571" sldId="405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810082855" sldId="406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531089576" sldId="407"/>
        </pc:sldMkLst>
      </pc:sldChg>
      <pc:sldChg chg="del">
        <pc:chgData name="Z L" userId="9d64a2406cffbf2e" providerId="LiveId" clId="{AD987EE1-6181-4C0D-87FC-18111EF2A298}" dt="2024-03-22T14:43:14.079" v="1" actId="18676"/>
        <pc:sldMkLst>
          <pc:docMk/>
          <pc:sldMk cId="2189639550" sldId="413"/>
        </pc:sldMkLst>
      </pc:sldChg>
      <pc:sldChg chg="del">
        <pc:chgData name="Z L" userId="9d64a2406cffbf2e" providerId="LiveId" clId="{AD987EE1-6181-4C0D-87FC-18111EF2A298}" dt="2024-03-22T14:43:14.079" v="1" actId="18676"/>
        <pc:sldMkLst>
          <pc:docMk/>
          <pc:sldMk cId="3537572617" sldId="415"/>
        </pc:sldMkLst>
      </pc:sldChg>
      <pc:sldChg chg="del">
        <pc:chgData name="Z L" userId="9d64a2406cffbf2e" providerId="LiveId" clId="{AD987EE1-6181-4C0D-87FC-18111EF2A298}" dt="2024-03-22T14:43:21.250" v="2" actId="18676"/>
        <pc:sldMkLst>
          <pc:docMk/>
          <pc:sldMk cId="3946057318" sldId="418"/>
        </pc:sldMkLst>
      </pc:sldChg>
      <pc:sldChg chg="del">
        <pc:chgData name="Z L" userId="9d64a2406cffbf2e" providerId="LiveId" clId="{AD987EE1-6181-4C0D-87FC-18111EF2A298}" dt="2024-03-22T14:43:21.250" v="2" actId="18676"/>
        <pc:sldMkLst>
          <pc:docMk/>
          <pc:sldMk cId="2485340545" sldId="420"/>
        </pc:sldMkLst>
      </pc:sldChg>
      <pc:sldChg chg="del">
        <pc:chgData name="Z L" userId="9d64a2406cffbf2e" providerId="LiveId" clId="{AD987EE1-6181-4C0D-87FC-18111EF2A298}" dt="2024-03-22T14:43:21.250" v="2" actId="18676"/>
        <pc:sldMkLst>
          <pc:docMk/>
          <pc:sldMk cId="3993982292" sldId="421"/>
        </pc:sldMkLst>
      </pc:sldChg>
      <pc:sldChg chg="del">
        <pc:chgData name="Z L" userId="9d64a2406cffbf2e" providerId="LiveId" clId="{AD987EE1-6181-4C0D-87FC-18111EF2A298}" dt="2024-03-22T14:43:21.250" v="2" actId="18676"/>
        <pc:sldMkLst>
          <pc:docMk/>
          <pc:sldMk cId="3521687602" sldId="422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1606474886" sldId="423"/>
        </pc:sldMkLst>
      </pc:sldChg>
      <pc:sldChg chg="del">
        <pc:chgData name="Z L" userId="9d64a2406cffbf2e" providerId="LiveId" clId="{AD987EE1-6181-4C0D-87FC-18111EF2A298}" dt="2024-03-22T14:43:14.079" v="1" actId="18676"/>
        <pc:sldMkLst>
          <pc:docMk/>
          <pc:sldMk cId="858534963" sldId="430"/>
        </pc:sldMkLst>
      </pc:sldChg>
      <pc:sldChg chg="del">
        <pc:chgData name="Z L" userId="9d64a2406cffbf2e" providerId="LiveId" clId="{AD987EE1-6181-4C0D-87FC-18111EF2A298}" dt="2024-03-22T14:43:24.607" v="3" actId="47"/>
        <pc:sldMkLst>
          <pc:docMk/>
          <pc:sldMk cId="3009660742" sldId="436"/>
        </pc:sldMkLst>
      </pc:sldChg>
      <pc:sldChg chg="del">
        <pc:chgData name="Z L" userId="9d64a2406cffbf2e" providerId="LiveId" clId="{AD987EE1-6181-4C0D-87FC-18111EF2A298}" dt="2024-03-22T14:43:21.250" v="2" actId="18676"/>
        <pc:sldMkLst>
          <pc:docMk/>
          <pc:sldMk cId="4016805118" sldId="437"/>
        </pc:sldMkLst>
      </pc:sldChg>
      <pc:sldChg chg="del">
        <pc:chgData name="Z L" userId="9d64a2406cffbf2e" providerId="LiveId" clId="{AD987EE1-6181-4C0D-87FC-18111EF2A298}" dt="2024-03-22T14:43:14.079" v="1" actId="18676"/>
        <pc:sldMkLst>
          <pc:docMk/>
          <pc:sldMk cId="1137681300" sldId="439"/>
        </pc:sldMkLst>
      </pc:sldChg>
      <pc:sldChg chg="del">
        <pc:chgData name="Z L" userId="9d64a2406cffbf2e" providerId="LiveId" clId="{AD987EE1-6181-4C0D-87FC-18111EF2A298}" dt="2024-03-22T14:43:21.250" v="2" actId="18676"/>
        <pc:sldMkLst>
          <pc:docMk/>
          <pc:sldMk cId="4191269220" sldId="440"/>
        </pc:sldMkLst>
      </pc:sldChg>
      <pc:sldChg chg="del">
        <pc:chgData name="Z L" userId="9d64a2406cffbf2e" providerId="LiveId" clId="{AD987EE1-6181-4C0D-87FC-18111EF2A298}" dt="2024-03-22T14:43:07.414" v="0" actId="18676"/>
        <pc:sldMkLst>
          <pc:docMk/>
          <pc:sldMk cId="1167213643" sldId="441"/>
        </pc:sldMkLst>
      </pc:sldChg>
      <pc:sldChg chg="del">
        <pc:chgData name="Z L" userId="9d64a2406cffbf2e" providerId="LiveId" clId="{AD987EE1-6181-4C0D-87FC-18111EF2A298}" dt="2024-03-22T14:43:14.079" v="1" actId="18676"/>
        <pc:sldMkLst>
          <pc:docMk/>
          <pc:sldMk cId="3424232914" sldId="444"/>
        </pc:sldMkLst>
      </pc:sldChg>
      <pc:sldChg chg="addSp modSp mod">
        <pc:chgData name="Z L" userId="9d64a2406cffbf2e" providerId="LiveId" clId="{AD987EE1-6181-4C0D-87FC-18111EF2A298}" dt="2024-03-25T09:16:22.794" v="90" actId="1038"/>
        <pc:sldMkLst>
          <pc:docMk/>
          <pc:sldMk cId="4078799333" sldId="445"/>
        </pc:sldMkLst>
        <pc:picChg chg="add mod">
          <ac:chgData name="Z L" userId="9d64a2406cffbf2e" providerId="LiveId" clId="{AD987EE1-6181-4C0D-87FC-18111EF2A298}" dt="2024-03-25T09:05:55.155" v="73"/>
          <ac:picMkLst>
            <pc:docMk/>
            <pc:sldMk cId="4078799333" sldId="445"/>
            <ac:picMk id="25" creationId="{455551A2-654D-6F20-58B2-13A3C68949BF}"/>
          </ac:picMkLst>
        </pc:picChg>
        <pc:picChg chg="add mod">
          <ac:chgData name="Z L" userId="9d64a2406cffbf2e" providerId="LiveId" clId="{AD987EE1-6181-4C0D-87FC-18111EF2A298}" dt="2024-03-25T09:16:22.794" v="90" actId="1038"/>
          <ac:picMkLst>
            <pc:docMk/>
            <pc:sldMk cId="4078799333" sldId="445"/>
            <ac:picMk id="26" creationId="{4F82E8BF-926F-1743-9851-8AC03D739AE6}"/>
          </ac:picMkLst>
        </pc:picChg>
      </pc:sldChg>
      <pc:sldChg chg="del">
        <pc:chgData name="Z L" userId="9d64a2406cffbf2e" providerId="LiveId" clId="{AD987EE1-6181-4C0D-87FC-18111EF2A298}" dt="2024-03-22T14:43:14.079" v="1" actId="18676"/>
        <pc:sldMkLst>
          <pc:docMk/>
          <pc:sldMk cId="4087999660" sldId="446"/>
        </pc:sldMkLst>
      </pc:sldChg>
      <pc:sldChg chg="del">
        <pc:chgData name="Z L" userId="9d64a2406cffbf2e" providerId="LiveId" clId="{AD987EE1-6181-4C0D-87FC-18111EF2A298}" dt="2024-03-22T14:43:14.079" v="1" actId="18676"/>
        <pc:sldMkLst>
          <pc:docMk/>
          <pc:sldMk cId="600002852" sldId="447"/>
        </pc:sldMkLst>
      </pc:sldChg>
      <pc:sldChg chg="del">
        <pc:chgData name="Z L" userId="9d64a2406cffbf2e" providerId="LiveId" clId="{AD987EE1-6181-4C0D-87FC-18111EF2A298}" dt="2024-03-22T14:43:21.250" v="2" actId="18676"/>
        <pc:sldMkLst>
          <pc:docMk/>
          <pc:sldMk cId="688108972" sldId="448"/>
        </pc:sldMkLst>
      </pc:sldChg>
      <pc:sldChg chg="addSp delSp modSp mod">
        <pc:chgData name="Z L" userId="9d64a2406cffbf2e" providerId="LiveId" clId="{AD987EE1-6181-4C0D-87FC-18111EF2A298}" dt="2024-03-25T09:16:30.958" v="91"/>
        <pc:sldMkLst>
          <pc:docMk/>
          <pc:sldMk cId="145169829" sldId="452"/>
        </pc:sldMkLst>
        <pc:picChg chg="add mod">
          <ac:chgData name="Z L" userId="9d64a2406cffbf2e" providerId="LiveId" clId="{AD987EE1-6181-4C0D-87FC-18111EF2A298}" dt="2024-03-25T09:16:30.958" v="91"/>
          <ac:picMkLst>
            <pc:docMk/>
            <pc:sldMk cId="145169829" sldId="452"/>
            <ac:picMk id="26" creationId="{1664BEAE-6C4F-4A79-FFA1-E8760013113F}"/>
          </ac:picMkLst>
        </pc:picChg>
        <pc:picChg chg="add del mod">
          <ac:chgData name="Z L" userId="9d64a2406cffbf2e" providerId="LiveId" clId="{AD987EE1-6181-4C0D-87FC-18111EF2A298}" dt="2024-03-25T09:06:33.398" v="83" actId="22"/>
          <ac:picMkLst>
            <pc:docMk/>
            <pc:sldMk cId="145169829" sldId="452"/>
            <ac:picMk id="37" creationId="{1F138551-188C-F8A3-DD0C-5A34BFB81243}"/>
          </ac:picMkLst>
        </pc:picChg>
      </pc:sldChg>
      <pc:sldChg chg="del">
        <pc:chgData name="Z L" userId="9d64a2406cffbf2e" providerId="LiveId" clId="{AD987EE1-6181-4C0D-87FC-18111EF2A298}" dt="2024-03-22T14:43:14.079" v="1" actId="18676"/>
        <pc:sldMkLst>
          <pc:docMk/>
          <pc:sldMk cId="2468435868" sldId="45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3:56:16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E4A5B-7A68-4506-8A88-E531A7F0D652}" type="datetimeFigureOut">
              <a:rPr lang="LID4096" smtClean="0"/>
              <a:t>03/25/2024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5EE81-2223-49C4-985E-5DE7447DA79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3323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Good afternoon, everyone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I am Ziwei He, </a:t>
            </a: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Welcome to my Master’s thesis seminar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b="1" dirty="0"/>
              <a:t>(Pause, smile, and eye contact) </a:t>
            </a:r>
            <a:r>
              <a:rPr lang="en-US" dirty="0"/>
              <a:t>If everyone is ready, I shall start my presentation now.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Professor Philippe, as the host for this meeting, would like mind granting me the permission in Zoom to share my screen, </a:t>
            </a:r>
          </a:p>
          <a:p>
            <a:r>
              <a:rPr lang="en-US" dirty="0"/>
              <a:t>Denise said you know how to do it </a:t>
            </a:r>
          </a:p>
          <a:p>
            <a:r>
              <a:rPr lang="en-US" dirty="0"/>
              <a:t>--</a:t>
            </a:r>
          </a:p>
          <a:p>
            <a:pPr marL="0" indent="0">
              <a:buFontTx/>
              <a:buNone/>
            </a:pPr>
            <a:r>
              <a:rPr lang="en-GB" dirty="0"/>
              <a:t>The title of my Master's thesis is ‘Integrating ImageJ/ Fiji (</a:t>
            </a:r>
            <a:r>
              <a:rPr lang="en-GB" b="1" dirty="0"/>
              <a:t>short pause</a:t>
            </a:r>
            <a:r>
              <a:rPr lang="en-GB" dirty="0"/>
              <a:t>)Image Processing (</a:t>
            </a:r>
            <a:r>
              <a:rPr lang="en-GB" b="1" dirty="0"/>
              <a:t>short</a:t>
            </a:r>
            <a:r>
              <a:rPr lang="en-GB" dirty="0"/>
              <a:t> </a:t>
            </a:r>
            <a:r>
              <a:rPr lang="en-GB" b="1" dirty="0"/>
              <a:t>Pause</a:t>
            </a:r>
            <a:r>
              <a:rPr lang="en-GB" dirty="0"/>
              <a:t>) 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in Chaldene Visual Programming System'.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5EE81-2223-49C4-985E-5DE7447DA798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05404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Now we have ImageJ functions working in Jupyter environment with a Java Kernel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we have Chaldene working in Jupyter environment with Python Kernel</a:t>
            </a:r>
          </a:p>
          <a:p>
            <a:pPr marL="171450" indent="-171450">
              <a:buFontTx/>
              <a:buChar char="-"/>
            </a:pPr>
            <a:r>
              <a:rPr lang="en-US" dirty="0"/>
              <a:t>Our next step for integration is quite clear 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handle Java-based ImageJ and Python-based Chaldene in the same Jupyter notebook?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need a </a:t>
            </a:r>
            <a:r>
              <a:rPr lang="en-US" b="1" dirty="0"/>
              <a:t>polyglot notebook</a:t>
            </a:r>
            <a:r>
              <a:rPr lang="en-US" dirty="0"/>
              <a:t>, (</a:t>
            </a:r>
            <a:r>
              <a:rPr lang="en-US" b="1" dirty="0"/>
              <a:t>Click</a:t>
            </a:r>
            <a:r>
              <a:rPr lang="en-US" dirty="0"/>
              <a:t>)that supports different programming languages running in the same notebook.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Is it possible to run two kernels </a:t>
            </a:r>
            <a:r>
              <a:rPr lang="en-US" altLang="zh-CN" dirty="0"/>
              <a:t>in one notebook?</a:t>
            </a:r>
          </a:p>
          <a:p>
            <a:pPr marL="171450" indent="-171450">
              <a:buFontTx/>
              <a:buChar char="-"/>
            </a:pP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dirty="0"/>
              <a:t>We found two references: 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Sos</a:t>
            </a:r>
            <a:r>
              <a:rPr lang="en-US" dirty="0"/>
              <a:t> Notebook and </a:t>
            </a:r>
            <a:r>
              <a:rPr lang="en-US" dirty="0" err="1"/>
              <a:t>Polyjus</a:t>
            </a:r>
            <a:r>
              <a:rPr lang="en-US" dirty="0"/>
              <a:t> notebook 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88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en-GB" dirty="0"/>
              <a:t>I’ll first introduce standard </a:t>
            </a:r>
            <a:r>
              <a:rPr lang="en-GB" dirty="0" err="1"/>
              <a:t>jupyter</a:t>
            </a:r>
            <a:r>
              <a:rPr lang="en-GB" dirty="0"/>
              <a:t> notebook as ground truth (</a:t>
            </a:r>
            <a:r>
              <a:rPr lang="en-GB" b="1" dirty="0"/>
              <a:t>Click</a:t>
            </a:r>
            <a:r>
              <a:rPr lang="en-GB" dirty="0"/>
              <a:t>)</a:t>
            </a:r>
          </a:p>
          <a:p>
            <a:pPr marL="171450" indent="-171450" rtl="0">
              <a:buFontTx/>
              <a:buChar char="-"/>
            </a:pPr>
            <a:r>
              <a:rPr lang="en-GB" dirty="0"/>
              <a:t>Standard Notebook support single </a:t>
            </a:r>
            <a:r>
              <a:rPr lang="en-GB" dirty="0" err="1"/>
              <a:t>jupyter</a:t>
            </a:r>
            <a:r>
              <a:rPr lang="en-GB" dirty="0"/>
              <a:t> execution kernel.</a:t>
            </a:r>
          </a:p>
          <a:p>
            <a:pPr marL="171450" indent="-171450" rtl="0">
              <a:buFontTx/>
              <a:buChar char="-"/>
            </a:pPr>
            <a:r>
              <a:rPr lang="en-GB" dirty="0"/>
              <a:t>-which means it only supports singe programming language</a:t>
            </a:r>
          </a:p>
          <a:p>
            <a:pPr marL="171450" indent="-171450" rtl="0">
              <a:buFontTx/>
              <a:buChar char="-"/>
            </a:pPr>
            <a:r>
              <a:rPr lang="en-GB" dirty="0"/>
              <a:t>This doesn’t apply to our needs, (</a:t>
            </a:r>
            <a:r>
              <a:rPr lang="en-GB" b="1" dirty="0"/>
              <a:t>Click</a:t>
            </a:r>
            <a:r>
              <a:rPr lang="en-GB" dirty="0"/>
              <a:t>)to support both java and python languages execution in one notebook</a:t>
            </a:r>
          </a:p>
          <a:p>
            <a:pPr marL="171450" indent="-171450" rtl="0">
              <a:buFontTx/>
              <a:buChar char="-"/>
            </a:pPr>
            <a:endParaRPr lang="en-GB" dirty="0"/>
          </a:p>
          <a:p>
            <a:pPr marL="0" indent="0" rtl="0">
              <a:buFontTx/>
              <a:buNone/>
            </a:pPr>
            <a:r>
              <a:rPr lang="en-GB" dirty="0"/>
              <a:t>---</a:t>
            </a:r>
          </a:p>
          <a:p>
            <a:pPr marL="171450" indent="-171450" rtl="0">
              <a:buFontTx/>
              <a:buChar char="-"/>
            </a:pPr>
            <a:r>
              <a:rPr lang="en-GB" dirty="0"/>
              <a:t>Then I checked the mechanism of </a:t>
            </a:r>
            <a:r>
              <a:rPr lang="en-GB" dirty="0" err="1"/>
              <a:t>Sos</a:t>
            </a:r>
            <a:r>
              <a:rPr lang="en-GB" dirty="0"/>
              <a:t> Notebook (</a:t>
            </a:r>
            <a:r>
              <a:rPr lang="en-GB" b="1" dirty="0"/>
              <a:t>Click</a:t>
            </a:r>
            <a:r>
              <a:rPr lang="en-GB" dirty="0"/>
              <a:t>)</a:t>
            </a:r>
          </a:p>
          <a:p>
            <a:pPr marL="171450" indent="-171450" rtl="0">
              <a:buFontTx/>
              <a:buChar char="-"/>
            </a:pPr>
            <a:r>
              <a:rPr lang="en-GB" dirty="0"/>
              <a:t>(</a:t>
            </a:r>
            <a:r>
              <a:rPr lang="en-GB" b="1" dirty="0"/>
              <a:t>Laser</a:t>
            </a:r>
            <a:r>
              <a:rPr lang="en-GB" dirty="0"/>
              <a:t>)It switched kernels for different cells that requires different languages execution. (</a:t>
            </a:r>
            <a:r>
              <a:rPr lang="en-GB" b="1" dirty="0"/>
              <a:t>Laser over</a:t>
            </a:r>
            <a:r>
              <a:rPr lang="en-GB" dirty="0"/>
              <a:t>)</a:t>
            </a:r>
          </a:p>
          <a:p>
            <a:pPr marL="171450" indent="-171450" rtl="0">
              <a:buFontTx/>
              <a:buChar char="-"/>
            </a:pPr>
            <a:r>
              <a:rPr lang="en-GB" dirty="0"/>
              <a:t>However, by switching kernels,(</a:t>
            </a:r>
            <a:r>
              <a:rPr lang="en-GB" b="1" dirty="0"/>
              <a:t>Click</a:t>
            </a:r>
            <a:r>
              <a:rPr lang="en-GB" dirty="0"/>
              <a:t>) all current data in the environment would be lost, so they created another database to save the data</a:t>
            </a:r>
          </a:p>
          <a:p>
            <a:pPr marL="171450" indent="-171450" rtl="0">
              <a:buFontTx/>
              <a:buChar char="-"/>
            </a:pPr>
            <a:r>
              <a:rPr lang="en-GB" dirty="0"/>
              <a:t>While the whole workflow in Chaldene is working in one single cell and data are saved in  one Jupyter server,</a:t>
            </a:r>
          </a:p>
          <a:p>
            <a:pPr marL="171450" indent="-171450" rtl="0">
              <a:buFontTx/>
              <a:buChar char="-"/>
            </a:pPr>
            <a:r>
              <a:rPr lang="en-GB" dirty="0"/>
              <a:t> this switching cell and switching kernel mechanism is also not what we want</a:t>
            </a:r>
          </a:p>
          <a:p>
            <a:pPr marL="171450" indent="-171450" rtl="0">
              <a:buFontTx/>
              <a:buChar char="-"/>
            </a:pPr>
            <a:endParaRPr lang="en-GB" dirty="0"/>
          </a:p>
          <a:p>
            <a:pPr marL="0" indent="0" rtl="0">
              <a:buFontTx/>
              <a:buNone/>
            </a:pPr>
            <a:r>
              <a:rPr lang="en-GB" dirty="0"/>
              <a:t>----</a:t>
            </a:r>
          </a:p>
          <a:p>
            <a:pPr marL="171450" indent="-171450" rtl="0">
              <a:buFontTx/>
              <a:buChar char="-"/>
            </a:pPr>
            <a:r>
              <a:rPr lang="en-GB" dirty="0"/>
              <a:t>Last we checked </a:t>
            </a:r>
            <a:r>
              <a:rPr lang="en-GB" dirty="0" err="1"/>
              <a:t>PolyJus</a:t>
            </a:r>
            <a:r>
              <a:rPr lang="en-GB" dirty="0"/>
              <a:t> Notebook, </a:t>
            </a:r>
            <a:r>
              <a:rPr lang="en-GB" b="1" dirty="0"/>
              <a:t>(Click</a:t>
            </a:r>
            <a:r>
              <a:rPr lang="en-GB" dirty="0"/>
              <a:t>)</a:t>
            </a:r>
          </a:p>
          <a:p>
            <a:pPr marL="171450" indent="-171450" rtl="0">
              <a:buFontTx/>
              <a:buChar char="-"/>
            </a:pPr>
            <a:r>
              <a:rPr lang="en-GB" dirty="0"/>
              <a:t>This notebook provide a polyglot kernel that support </a:t>
            </a:r>
            <a:r>
              <a:rPr lang="en-GB" dirty="0" err="1"/>
              <a:t>mutil</a:t>
            </a:r>
            <a:r>
              <a:rPr lang="en-GB" dirty="0"/>
              <a:t> languages,</a:t>
            </a:r>
          </a:p>
          <a:p>
            <a:pPr marL="171450" indent="-171450" rtl="0">
              <a:buFontTx/>
              <a:buChar char="-"/>
            </a:pPr>
            <a:r>
              <a:rPr lang="en-GB" dirty="0"/>
              <a:t>And it stores all data in its own environment</a:t>
            </a:r>
          </a:p>
          <a:p>
            <a:pPr marL="171450" indent="-171450" rtl="0">
              <a:buFontTx/>
              <a:buChar char="-"/>
            </a:pPr>
            <a:r>
              <a:rPr lang="en-GB" dirty="0"/>
              <a:t>Looks promising, right?</a:t>
            </a:r>
          </a:p>
          <a:p>
            <a:pPr marL="171450" indent="-171450" rtl="0">
              <a:buFontTx/>
              <a:buChar char="-"/>
            </a:pPr>
            <a:r>
              <a:rPr lang="en-GB" dirty="0"/>
              <a:t>But at closer look,(</a:t>
            </a:r>
            <a:r>
              <a:rPr lang="en-GB" b="1" dirty="0"/>
              <a:t>Click</a:t>
            </a:r>
            <a:r>
              <a:rPr lang="en-GB" dirty="0"/>
              <a:t>) it’s built on </a:t>
            </a:r>
            <a:r>
              <a:rPr lang="en-GB" dirty="0" err="1"/>
              <a:t>GraalVM</a:t>
            </a:r>
            <a:r>
              <a:rPr lang="en-GB" dirty="0"/>
              <a:t>, totally outside the </a:t>
            </a:r>
            <a:r>
              <a:rPr lang="en-GB" dirty="0" err="1"/>
              <a:t>Jupyter</a:t>
            </a:r>
            <a:r>
              <a:rPr lang="en-GB" dirty="0"/>
              <a:t> environment we rely on.</a:t>
            </a:r>
          </a:p>
          <a:p>
            <a:pPr marL="0" indent="0" rtl="0">
              <a:buFontTx/>
              <a:buNone/>
            </a:pPr>
            <a:endParaRPr lang="en-GB" dirty="0"/>
          </a:p>
          <a:p>
            <a:pPr marL="0" indent="0" rtl="0">
              <a:buFontTx/>
              <a:buNone/>
            </a:pPr>
            <a:r>
              <a:rPr lang="en-GB" dirty="0"/>
              <a:t>----</a:t>
            </a:r>
          </a:p>
          <a:p>
            <a:pPr marL="0" indent="0" rtl="0">
              <a:buFontTx/>
              <a:buNone/>
            </a:pPr>
            <a:r>
              <a:rPr lang="en-GB" dirty="0"/>
              <a:t>- I didn’t find other solid reference solutions in this field, is this the end? (</a:t>
            </a:r>
            <a:r>
              <a:rPr lang="en-GB" b="1" dirty="0"/>
              <a:t>Click</a:t>
            </a:r>
            <a:r>
              <a:rPr lang="en-GB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03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dirty="0"/>
              <a:t> </a:t>
            </a:r>
          </a:p>
          <a:p>
            <a:pPr marL="171450" indent="-171450">
              <a:buFontTx/>
              <a:buChar char="-"/>
            </a:pPr>
            <a:r>
              <a:rPr lang="en-US" sz="1200" b="1" dirty="0"/>
              <a:t>No, </a:t>
            </a:r>
            <a:r>
              <a:rPr lang="en-US" sz="1200" b="0" dirty="0"/>
              <a:t>it’s not the end 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dirty="0"/>
              <a:t>If one way doesn’t work, (</a:t>
            </a:r>
            <a:r>
              <a:rPr lang="en-US" sz="1200" b="1" dirty="0"/>
              <a:t>Click</a:t>
            </a:r>
            <a:r>
              <a:rPr lang="en-US" sz="1200" b="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sz="1200" b="0" dirty="0"/>
              <a:t>why don’t we work around ,and propose a new question?</a:t>
            </a:r>
          </a:p>
          <a:p>
            <a:endParaRPr lang="en-US" sz="1200" dirty="0"/>
          </a:p>
          <a:p>
            <a:pPr marL="171450" indent="-171450">
              <a:buFontTx/>
              <a:buChar char="-"/>
            </a:pPr>
            <a:r>
              <a:rPr lang="en-US" sz="1200" dirty="0"/>
              <a:t>How can we run Java-based </a:t>
            </a:r>
            <a:r>
              <a:rPr lang="en-US" sz="1200" dirty="0" err="1"/>
              <a:t>ImaegJ</a:t>
            </a:r>
            <a:r>
              <a:rPr lang="en-US" sz="1200" dirty="0"/>
              <a:t> in </a:t>
            </a:r>
            <a:r>
              <a:rPr lang="en-US" sz="1200" dirty="0" err="1"/>
              <a:t>Jupyterlab</a:t>
            </a:r>
            <a:r>
              <a:rPr lang="en-US" sz="1200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Also with </a:t>
            </a:r>
            <a:r>
              <a:rPr lang="en-US" sz="1200" b="1" dirty="0"/>
              <a:t>Python Kernel</a:t>
            </a:r>
          </a:p>
          <a:p>
            <a:pPr marL="171450" indent="-171450">
              <a:buFontTx/>
              <a:buChar char="-"/>
            </a:pPr>
            <a:r>
              <a:rPr lang="en-US" sz="1200" b="0" dirty="0"/>
              <a:t>So it’s compatible with </a:t>
            </a:r>
            <a:r>
              <a:rPr lang="en-US" sz="1200" b="0" dirty="0" err="1"/>
              <a:t>Chadlene</a:t>
            </a:r>
            <a:endParaRPr lang="en-US" sz="1200" b="0" dirty="0"/>
          </a:p>
          <a:p>
            <a:pPr marL="171450" indent="-171450">
              <a:buFontTx/>
              <a:buChar char="-"/>
            </a:pPr>
            <a:endParaRPr lang="en-US" sz="1200" b="0" dirty="0"/>
          </a:p>
          <a:p>
            <a:pPr marL="171450" indent="-171450">
              <a:buFontTx/>
              <a:buChar char="-"/>
            </a:pPr>
            <a:r>
              <a:rPr lang="en-US" dirty="0"/>
              <a:t>The question becomes quite narrow and strict now 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we still find a solution?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Yes</a:t>
            </a:r>
            <a:r>
              <a:rPr lang="zh-CN" altLang="en-US" b="1" dirty="0"/>
              <a:t>， </a:t>
            </a:r>
            <a:r>
              <a:rPr lang="en-US" altLang="zh-CN" b="0" dirty="0"/>
              <a:t>we can!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(</a:t>
            </a:r>
            <a:r>
              <a:rPr lang="en-US" b="1" dirty="0"/>
              <a:t>Click</a:t>
            </a:r>
            <a:r>
              <a:rPr lang="en-US" b="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We found </a:t>
            </a:r>
            <a:r>
              <a:rPr lang="en-US" b="1" dirty="0"/>
              <a:t>PyImageJ, </a:t>
            </a:r>
            <a:r>
              <a:rPr lang="en-US" sz="1200" b="1" dirty="0"/>
              <a:t> </a:t>
            </a:r>
            <a:r>
              <a:rPr lang="en-US" sz="1200" b="0" dirty="0"/>
              <a:t>which</a:t>
            </a:r>
            <a:r>
              <a:rPr lang="en-US" sz="1200" b="1" dirty="0"/>
              <a:t> </a:t>
            </a:r>
            <a:r>
              <a:rPr lang="en-US" sz="1200" dirty="0"/>
              <a:t>supports running ImageJ functions in python via a wrapping Layer.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(</a:t>
            </a:r>
            <a:r>
              <a:rPr lang="en-US" sz="1200" b="1" dirty="0"/>
              <a:t>Pause and Click</a:t>
            </a:r>
            <a:r>
              <a:rPr lang="en-US" sz="1200" dirty="0"/>
              <a:t>)</a:t>
            </a:r>
          </a:p>
          <a:p>
            <a:pPr marL="0" indent="0">
              <a:buFontTx/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1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As shown in </a:t>
            </a:r>
            <a:r>
              <a:rPr lang="en-GB" dirty="0" err="1"/>
              <a:t>PyImageJ’s</a:t>
            </a:r>
            <a:r>
              <a:rPr lang="en-GB" dirty="0"/>
              <a:t> Architecture (</a:t>
            </a:r>
            <a:r>
              <a:rPr lang="en-GB" b="1" dirty="0"/>
              <a:t>Laser</a:t>
            </a:r>
            <a:r>
              <a:rPr lang="en-GB" dirty="0"/>
              <a:t>)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The pink area:  java virtual machine(JVM)  we need to execute java code</a:t>
            </a:r>
          </a:p>
          <a:p>
            <a:pPr marL="171450" indent="-171450">
              <a:buFontTx/>
              <a:buChar char="-"/>
            </a:pPr>
            <a:r>
              <a:rPr lang="en-GB" dirty="0"/>
              <a:t>Is wrapped inside the blue python environment.</a:t>
            </a:r>
          </a:p>
          <a:p>
            <a:pPr marL="171450" indent="-171450">
              <a:buFontTx/>
              <a:buChar char="-"/>
            </a:pPr>
            <a:r>
              <a:rPr lang="en-GB" dirty="0"/>
              <a:t>Via the wrapping functions </a:t>
            </a:r>
            <a:r>
              <a:rPr lang="en-GB" dirty="0" err="1"/>
              <a:t>Jpype</a:t>
            </a:r>
            <a:r>
              <a:rPr lang="en-GB" dirty="0"/>
              <a:t> provide, we can easily calling ImageJ plugins with python scripts. (</a:t>
            </a:r>
            <a:r>
              <a:rPr lang="en-GB" b="1" dirty="0"/>
              <a:t>Laser over</a:t>
            </a:r>
            <a:r>
              <a:rPr lang="en-GB" dirty="0"/>
              <a:t>)</a:t>
            </a:r>
          </a:p>
          <a:p>
            <a:r>
              <a:rPr lang="en-GB" dirty="0"/>
              <a:t>- Pretty cool, right? Let’s see our progress: (</a:t>
            </a:r>
            <a:r>
              <a:rPr lang="en-GB" b="1" dirty="0"/>
              <a:t>Click</a:t>
            </a:r>
            <a:r>
              <a:rPr lang="en-GB" dirty="0"/>
              <a:t>)</a:t>
            </a:r>
          </a:p>
          <a:p>
            <a:r>
              <a:rPr lang="en-GB" dirty="0"/>
              <a:t>---</a:t>
            </a:r>
          </a:p>
          <a:p>
            <a:r>
              <a:rPr lang="en-US" sz="1200" b="1" i="1" dirty="0" err="1"/>
              <a:t>jgo</a:t>
            </a:r>
            <a:r>
              <a:rPr lang="en-US" sz="1200" i="1" dirty="0"/>
              <a:t>(launch java code from commandline)</a:t>
            </a:r>
            <a:r>
              <a:rPr lang="en-US" sz="1200" dirty="0"/>
              <a:t>  and </a:t>
            </a:r>
            <a:r>
              <a:rPr lang="en-US" sz="1200" b="1" i="1" dirty="0"/>
              <a:t>JPype</a:t>
            </a:r>
            <a:r>
              <a:rPr lang="en-US" sz="1200" i="1" dirty="0"/>
              <a:t>(provide full access to java library)</a:t>
            </a:r>
            <a:endParaRPr lang="LID4096" sz="1200" b="1" i="1" u="sng" dirty="0"/>
          </a:p>
          <a:p>
            <a:endParaRPr lang="en-GB" dirty="0"/>
          </a:p>
          <a:p>
            <a:r>
              <a:rPr lang="en-GB" dirty="0"/>
              <a:t> The top Python layer, PyImageJ, provides access to the ImageJ2 gateway and Python convenience functions. </a:t>
            </a:r>
          </a:p>
          <a:p>
            <a:r>
              <a:rPr lang="en-GB" dirty="0"/>
              <a:t>The Python-side </a:t>
            </a:r>
            <a:r>
              <a:rPr lang="en-GB" dirty="0" err="1"/>
              <a:t>imglyb</a:t>
            </a:r>
            <a:r>
              <a:rPr lang="en-GB" dirty="0"/>
              <a:t> interfaces with the Java-side ImgLib2. Finally, the Python </a:t>
            </a:r>
            <a:r>
              <a:rPr lang="en-GB" dirty="0" err="1"/>
              <a:t>scyjava</a:t>
            </a:r>
            <a:r>
              <a:rPr lang="en-GB" dirty="0"/>
              <a:t> layer provides the foundational components such as JVM configuration and type conversions.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5EE81-2223-49C4-985E-5DE7447DA798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019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PyImageJ, now we can initialize ImageJ functions and call ImageJ plugins</a:t>
            </a:r>
            <a:r>
              <a:rPr lang="zh-CN" altLang="en-US" dirty="0"/>
              <a:t>（</a:t>
            </a:r>
            <a:r>
              <a:rPr lang="en-US" altLang="zh-CN" b="1" dirty="0"/>
              <a:t>Click</a:t>
            </a:r>
            <a:r>
              <a:rPr lang="zh-CN" altLang="en-US" dirty="0"/>
              <a:t>）</a:t>
            </a:r>
            <a:r>
              <a:rPr lang="en-US" dirty="0"/>
              <a:t> with  Python Kernel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5EE81-2223-49C4-985E-5DE7447DA798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73311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can</a:t>
            </a:r>
            <a:r>
              <a:rPr lang="zh-CN" altLang="en-US" dirty="0"/>
              <a:t>（</a:t>
            </a:r>
            <a:r>
              <a:rPr lang="en-US" altLang="zh-CN" b="1" dirty="0"/>
              <a:t>Click</a:t>
            </a:r>
            <a:r>
              <a:rPr lang="zh-CN" altLang="en-US" dirty="0"/>
              <a:t>）</a:t>
            </a:r>
            <a:r>
              <a:rPr lang="en-US" dirty="0"/>
              <a:t> import the java libraries we need in Python by </a:t>
            </a:r>
            <a:r>
              <a:rPr lang="en-US" dirty="0" err="1"/>
              <a:t>Jpype’s</a:t>
            </a:r>
            <a:r>
              <a:rPr lang="en-US" dirty="0"/>
              <a:t> wrapping function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b="1" dirty="0"/>
              <a:t>Click</a:t>
            </a:r>
            <a:r>
              <a:rPr lang="en-US" dirty="0"/>
              <a:t>)here’s the workflow where we call imageJ ops to do simple filtering and threshold segmentation (</a:t>
            </a:r>
            <a:r>
              <a:rPr lang="en-US" b="1" dirty="0"/>
              <a:t>Click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5EE81-2223-49C4-985E-5DE7447DA798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711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When recapping how Chaldene works backend in Jupyterlab (</a:t>
            </a:r>
            <a:r>
              <a:rPr lang="en-US" b="1" dirty="0"/>
              <a:t>Pause</a:t>
            </a:r>
            <a:r>
              <a:rPr lang="en-US" dirty="0"/>
              <a:t>) (</a:t>
            </a:r>
            <a:r>
              <a:rPr lang="en-US" b="1" dirty="0"/>
              <a:t>Click)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5EE81-2223-49C4-985E-5DE7447DA798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316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found we’ve also accomplished the backend part for ImageJ, </a:t>
            </a:r>
          </a:p>
          <a:p>
            <a:pPr marL="171450" indent="-171450">
              <a:buFontTx/>
              <a:buChar char="-"/>
            </a:pPr>
            <a:r>
              <a:rPr lang="zh-CN" altLang="en-US" dirty="0"/>
              <a:t>（</a:t>
            </a:r>
            <a:r>
              <a:rPr lang="en-US" altLang="zh-CN" b="1" dirty="0"/>
              <a:t>Laser</a:t>
            </a:r>
            <a:r>
              <a:rPr lang="zh-CN" altLang="en-US" dirty="0"/>
              <a:t>）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 via ImageJ Gateway, we gain access to ImageJ APIs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with </a:t>
            </a:r>
            <a:r>
              <a:rPr lang="en-US" dirty="0" err="1"/>
              <a:t>PyImageJ’s</a:t>
            </a:r>
            <a:r>
              <a:rPr lang="en-US" dirty="0"/>
              <a:t> language binding, 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can run java-based ImageJ plugins in python </a:t>
            </a:r>
            <a:r>
              <a:rPr lang="en-US" dirty="0" err="1"/>
              <a:t>enviromrnt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-(</a:t>
            </a:r>
            <a:r>
              <a:rPr lang="en-US" b="1" dirty="0"/>
              <a:t>Laser over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It’s time to check our result in </a:t>
            </a:r>
            <a:r>
              <a:rPr lang="en-US" dirty="0" err="1"/>
              <a:t>Chaldene</a:t>
            </a:r>
            <a:r>
              <a:rPr lang="en-US" dirty="0"/>
              <a:t>! 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Maybe it’s better if I show you with a video 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5EE81-2223-49C4-985E-5DE7447DA798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74265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Play Video</a:t>
            </a:r>
          </a:p>
          <a:p>
            <a:pPr marL="171450" indent="-171450">
              <a:buFontTx/>
              <a:buChar char="-"/>
            </a:pP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After Video</a:t>
            </a:r>
          </a:p>
          <a:p>
            <a:r>
              <a:rPr lang="en-US" dirty="0"/>
              <a:t>- Great! We ‘ve accomplished our initial intention, of integrating ImageJ functions into </a:t>
            </a:r>
            <a:r>
              <a:rPr lang="en-US" dirty="0" err="1"/>
              <a:t>Chaldene</a:t>
            </a:r>
            <a:r>
              <a:rPr lang="en-US" dirty="0"/>
              <a:t> Visual Program!</a:t>
            </a:r>
          </a:p>
          <a:p>
            <a:r>
              <a:rPr lang="en-US" dirty="0"/>
              <a:t>- Is this the end of the story?</a:t>
            </a:r>
          </a:p>
          <a:p>
            <a:endParaRPr lang="en-US" dirty="0"/>
          </a:p>
          <a:p>
            <a:r>
              <a:rPr lang="en-US" dirty="0"/>
              <a:t>- I am afraid not, I want to share with you one more thing 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altLang="zh-CN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5EE81-2223-49C4-985E-5DE7447DA798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807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This is a screenshot from our ImageJ cell segmentation workflow.</a:t>
            </a:r>
          </a:p>
          <a:p>
            <a:pPr marL="0" indent="0">
              <a:buFontTx/>
              <a:buNone/>
            </a:pPr>
            <a:r>
              <a:rPr lang="en-US" dirty="0"/>
              <a:t>- If you look at it really close, you’ll notice something that is very important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pPr marL="171450" indent="-171450">
              <a:buFontTx/>
              <a:buChar char="-"/>
            </a:pPr>
            <a:r>
              <a:rPr lang="en-US" dirty="0"/>
              <a:t>Did you see it?</a:t>
            </a:r>
          </a:p>
          <a:p>
            <a:pPr marL="171450" indent="-171450">
              <a:buFontTx/>
              <a:buChar char="-"/>
            </a:pPr>
            <a:r>
              <a:rPr lang="en-US" dirty="0"/>
              <a:t>(</a:t>
            </a:r>
            <a:r>
              <a:rPr lang="en-US" b="1" dirty="0"/>
              <a:t>Zoom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No? </a:t>
            </a:r>
          </a:p>
          <a:p>
            <a:pPr marL="171450" indent="-171450">
              <a:buFontTx/>
              <a:buChar char="-"/>
            </a:pPr>
            <a:r>
              <a:rPr lang="en-US" dirty="0"/>
              <a:t>Sorry it might because of my old graphic card. (</a:t>
            </a:r>
            <a:r>
              <a:rPr lang="en-US" b="1" dirty="0"/>
              <a:t>Right Click Zoom over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Let me zoom in this `edge preserve smoothing node` for you 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  <a:p>
            <a:pPr marL="0" indent="0">
              <a:buFontTx/>
              <a:buNone/>
            </a:pPr>
            <a:r>
              <a:rPr lang="en-US" dirty="0"/>
              <a:t>----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Behind every visual Node of Chaldene, there hides a Node Specification in </a:t>
            </a:r>
            <a:r>
              <a:rPr lang="en-US" dirty="0" err="1"/>
              <a:t>json</a:t>
            </a:r>
            <a:r>
              <a:rPr lang="en-US" dirty="0"/>
              <a:t> file format.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lies between the frontend visual nodes and backend code execution.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list all the information for this node,(</a:t>
            </a:r>
            <a:r>
              <a:rPr lang="en-US" b="1" dirty="0"/>
              <a:t>Zoom</a:t>
            </a:r>
            <a:r>
              <a:rPr lang="en-US" dirty="0"/>
              <a:t> ) its name, its required import libraries, </a:t>
            </a:r>
          </a:p>
          <a:p>
            <a:pPr marL="171450" indent="-171450">
              <a:buFontTx/>
              <a:buChar char="-"/>
            </a:pPr>
            <a:r>
              <a:rPr lang="en-US" dirty="0"/>
              <a:t>its source code in code Generator, and its required input, outputs and it’s respective datatype</a:t>
            </a:r>
          </a:p>
          <a:p>
            <a:pPr marL="0" indent="0">
              <a:buFontTx/>
              <a:buNone/>
            </a:pPr>
            <a:r>
              <a:rPr lang="en-US" dirty="0"/>
              <a:t>   (</a:t>
            </a:r>
            <a:r>
              <a:rPr lang="en-US" b="1" dirty="0"/>
              <a:t>Right click zoom over</a:t>
            </a:r>
            <a:r>
              <a:rPr lang="en-US" dirty="0"/>
              <a:t>)</a:t>
            </a:r>
          </a:p>
          <a:p>
            <a:r>
              <a:rPr lang="en-US" dirty="0"/>
              <a:t>---</a:t>
            </a:r>
          </a:p>
          <a:p>
            <a:r>
              <a:rPr lang="en-US" dirty="0"/>
              <a:t>- How did we get this mysterious JSON file, so we can use all the beautiful Visual nodes in </a:t>
            </a:r>
            <a:r>
              <a:rPr lang="en-US" dirty="0" err="1"/>
              <a:t>Chaldene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- The answer is -----(</a:t>
            </a:r>
            <a:r>
              <a:rPr lang="en-US" b="1" dirty="0"/>
              <a:t>Click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5EE81-2223-49C4-985E-5DE7447DA798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3590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b="1" dirty="0"/>
              <a:t>First!</a:t>
            </a:r>
            <a:r>
              <a:rPr lang="en-GB" dirty="0"/>
              <a:t> Let me introduce </a:t>
            </a:r>
            <a:r>
              <a:rPr lang="en-GB" b="1" dirty="0"/>
              <a:t>ImageJ</a:t>
            </a:r>
            <a:r>
              <a:rPr lang="en-GB" dirty="0"/>
              <a:t> and </a:t>
            </a:r>
            <a:r>
              <a:rPr lang="en-GB" b="1" dirty="0"/>
              <a:t>Fiji</a:t>
            </a:r>
            <a:r>
              <a:rPr lang="en-GB" dirty="0"/>
              <a:t>!</a:t>
            </a:r>
          </a:p>
          <a:p>
            <a:endParaRPr lang="en-GB" dirty="0"/>
          </a:p>
          <a:p>
            <a:r>
              <a:rPr lang="en-GB" dirty="0"/>
              <a:t>- ImageJ</a:t>
            </a:r>
            <a:r>
              <a:rPr lang="en-US" dirty="0"/>
              <a:t> is </a:t>
            </a:r>
            <a:r>
              <a:rPr lang="en-GB" dirty="0"/>
              <a:t>a Java-based software, </a:t>
            </a:r>
            <a:r>
              <a:rPr lang="en-US" dirty="0"/>
              <a:t>which </a:t>
            </a:r>
            <a:r>
              <a:rPr lang="en-GB" dirty="0"/>
              <a:t>is </a:t>
            </a:r>
            <a:r>
              <a:rPr lang="en-US" dirty="0"/>
              <a:t>widely used to</a:t>
            </a:r>
            <a:r>
              <a:rPr lang="en-GB" dirty="0"/>
              <a:t> process microscopy images in material science and bioinformatics</a:t>
            </a:r>
            <a:r>
              <a:rPr lang="en-US" dirty="0"/>
              <a:t> field</a:t>
            </a:r>
            <a:endParaRPr lang="en-GB" dirty="0"/>
          </a:p>
          <a:p>
            <a:pPr algn="l">
              <a:buFont typeface="Arial" panose="020B0604020202020204" pitchFamily="34" charset="0"/>
              <a:buNone/>
            </a:pPr>
            <a:endParaRPr lang="en-GB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171450" indent="-171450" algn="l">
              <a:buFontTx/>
              <a:buChar char="-"/>
            </a:pPr>
            <a:r>
              <a:rPr lang="en-GB" b="0" i="0" dirty="0">
                <a:solidFill>
                  <a:schemeClr val="tx1"/>
                </a:solidFill>
                <a:effectLst/>
                <a:latin typeface="+mn-lt"/>
              </a:rPr>
              <a:t>while 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Fiji 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(Pause)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is a "batteries-included" distribution of ImageJ, is proposed as a platform for productive collaboration between computer science and other diverse research communities.</a:t>
            </a:r>
          </a:p>
          <a:p>
            <a:pPr marL="171450" indent="-171450" algn="l">
              <a:buFontTx/>
              <a:buChar char="-"/>
            </a:pP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171450" indent="-171450" algn="l">
              <a:buFontTx/>
              <a:buChar char="-"/>
            </a:pPr>
            <a:r>
              <a:rPr lang="en-GB" dirty="0"/>
              <a:t>Fiji comes bundled with an extensive collection of plugins that contribute its functionality to various research fields. </a:t>
            </a:r>
          </a:p>
          <a:p>
            <a:pPr marL="171450" indent="-171450" algn="l">
              <a:buFontTx/>
              <a:buChar char="-"/>
            </a:pPr>
            <a:endParaRPr lang="en-GB" dirty="0"/>
          </a:p>
          <a:p>
            <a:pPr marL="171450" indent="-171450" algn="l">
              <a:buFontTx/>
              <a:buChar char="-"/>
            </a:pPr>
            <a:r>
              <a:rPr lang="en-GB" dirty="0"/>
              <a:t>For instance, (</a:t>
            </a:r>
            <a:r>
              <a:rPr lang="en-GB" b="1" dirty="0"/>
              <a:t>Click</a:t>
            </a:r>
            <a:r>
              <a:rPr lang="en-GB" dirty="0"/>
              <a:t>) scientists in Bioinformatics have leveraged the 'Particle Analysis' plugin to gather the information from a cell’s surface.</a:t>
            </a:r>
          </a:p>
          <a:p>
            <a:pPr marL="0" indent="0" algn="l">
              <a:buFontTx/>
              <a:buNone/>
            </a:pPr>
            <a:endParaRPr lang="en-GB" dirty="0"/>
          </a:p>
          <a:p>
            <a:pPr marL="171450" indent="-171450" algn="l">
              <a:buFontTx/>
              <a:buChar char="-"/>
            </a:pP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In Material Science, (</a:t>
            </a:r>
            <a:r>
              <a:rPr lang="en-GB" b="1" i="0" dirty="0">
                <a:solidFill>
                  <a:srgbClr val="111111"/>
                </a:solidFill>
                <a:effectLst/>
                <a:latin typeface="-apple-system"/>
              </a:rPr>
              <a:t>Click</a:t>
            </a: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), </a:t>
            </a:r>
            <a:r>
              <a:rPr lang="en-GB" dirty="0"/>
              <a:t>researchers use the 'Ridge Detection' plugin</a:t>
            </a: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 to perform fracture analysis in steel.</a:t>
            </a:r>
          </a:p>
          <a:p>
            <a:pPr marL="171450" indent="-171450" algn="l">
              <a:buFontTx/>
              <a:buChar char="-"/>
            </a:pPr>
            <a:endParaRPr lang="en-GB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171450" indent="-171450" algn="l">
              <a:buFontTx/>
              <a:buChar char="-"/>
            </a:pP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Even In Astronomy field, (</a:t>
            </a:r>
            <a:r>
              <a:rPr lang="en-GB" b="1" i="0" dirty="0">
                <a:solidFill>
                  <a:srgbClr val="111111"/>
                </a:solidFill>
                <a:effectLst/>
                <a:latin typeface="-apple-system"/>
              </a:rPr>
              <a:t>Click</a:t>
            </a: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), scientists have utilized ImageJ plugins to </a:t>
            </a:r>
            <a:r>
              <a:rPr lang="en-GB" b="0" i="0" dirty="0" err="1">
                <a:solidFill>
                  <a:srgbClr val="111111"/>
                </a:solidFill>
                <a:effectLst/>
                <a:latin typeface="-apple-system"/>
              </a:rPr>
              <a:t>analyze</a:t>
            </a: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 star apertures. </a:t>
            </a:r>
          </a:p>
          <a:p>
            <a:pPr marL="171450" indent="-171450" algn="l">
              <a:buFontTx/>
              <a:buChar char="-"/>
            </a:pPr>
            <a:endParaRPr lang="en-GB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171450" indent="-171450" algn="l">
              <a:buFontTx/>
              <a:buChar char="-"/>
            </a:pP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This is not the end of the list,  there’re eight hundreds more (</a:t>
            </a:r>
            <a:r>
              <a:rPr lang="en-GB" b="1" i="0" dirty="0">
                <a:solidFill>
                  <a:srgbClr val="111111"/>
                </a:solidFill>
                <a:effectLst/>
                <a:latin typeface="-apple-system"/>
              </a:rPr>
              <a:t>Click</a:t>
            </a: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)</a:t>
            </a:r>
            <a:endParaRPr lang="en-GB" dirty="0"/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171450" indent="-171450" algn="l">
              <a:buFontTx/>
              <a:buChar char="-"/>
            </a:pP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Thus 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Click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), Fiji provides scientists and researchers from 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non-computer-science background 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with 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extensive collection of plugins,</a:t>
            </a:r>
          </a:p>
          <a:p>
            <a:pPr marL="171450" indent="-171450" algn="l">
              <a:buFontTx/>
              <a:buChar char="-"/>
            </a:pPr>
            <a:endParaRPr lang="en-GB" b="1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171450" indent="-171450" algn="l">
              <a:buFontTx/>
              <a:buChar char="-"/>
            </a:pP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 (Short Pause) enabling them to 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effectively </a:t>
            </a:r>
            <a:r>
              <a:rPr lang="en-GB" b="0" i="0" dirty="0" err="1">
                <a:solidFill>
                  <a:srgbClr val="1F2328"/>
                </a:solidFill>
                <a:effectLst/>
                <a:latin typeface="-apple-system"/>
              </a:rPr>
              <a:t>analyze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and process complex data in their respective fields.</a:t>
            </a:r>
            <a:endParaRPr lang="en-GB" b="1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endParaRPr lang="en-GB" b="1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171450" indent="-171450" algn="l">
              <a:buFontTx/>
              <a:buChar char="-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-GB" b="1" i="1" dirty="0">
                <a:solidFill>
                  <a:srgbClr val="1F2328"/>
                </a:solidFill>
                <a:effectLst/>
                <a:latin typeface="-apple-system"/>
              </a:rPr>
              <a:t>Transition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</a:p>
          <a:p>
            <a:pPr marL="171450" indent="-171450" algn="l">
              <a:buFontTx/>
              <a:buChar char="-"/>
            </a:pPr>
            <a:r>
              <a:rPr lang="en-GB" dirty="0"/>
              <a:t>"Now that we've explored the extensive capabilities of Fiji and its significant role in various research fields,</a:t>
            </a:r>
          </a:p>
          <a:p>
            <a:pPr marL="171450" indent="-171450" algn="l">
              <a:buFontTx/>
              <a:buChar char="-"/>
            </a:pPr>
            <a:r>
              <a:rPr lang="en-GB" dirty="0"/>
              <a:t> let's turn our attention to another key component of my thesis: the Chaldene visual programming system.  (</a:t>
            </a:r>
            <a:r>
              <a:rPr lang="en-GB" b="1" dirty="0"/>
              <a:t>Click</a:t>
            </a:r>
            <a:r>
              <a:rPr lang="en-GB" dirty="0"/>
              <a:t>) (</a:t>
            </a:r>
            <a:r>
              <a:rPr lang="en-GB" b="1" dirty="0"/>
              <a:t>Next Page</a:t>
            </a:r>
            <a:r>
              <a:rPr lang="en-GB" dirty="0"/>
              <a:t>)</a:t>
            </a: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5EE81-2223-49C4-985E-5DE7447DA798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68856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dirty="0"/>
              <a:t>I did it </a:t>
            </a:r>
            <a:r>
              <a:rPr lang="en-US" b="1" dirty="0"/>
              <a:t>By hand (Click)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For my first </a:t>
            </a:r>
            <a:r>
              <a:rPr lang="en-US" altLang="zh-CN" b="0" dirty="0"/>
              <a:t>visual node, I actually edited the JSON files 30 times to make it working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Is this the end of Story? (</a:t>
            </a:r>
            <a:r>
              <a:rPr lang="en-US" b="1" dirty="0"/>
              <a:t>Click</a:t>
            </a:r>
            <a:r>
              <a:rPr lang="en-US" b="0" dirty="0"/>
              <a:t>), I just spend several years and adding all the ImageJ plugins into Chaldene manually?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The answer is still </a:t>
            </a:r>
            <a:r>
              <a:rPr lang="en-US" b="1" dirty="0"/>
              <a:t>No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Clearly we need something automatic, a robot or something else. (</a:t>
            </a:r>
            <a:r>
              <a:rPr lang="en-US" b="1" dirty="0"/>
              <a:t>Click</a:t>
            </a:r>
            <a:r>
              <a:rPr lang="en-US" b="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I proposed an auto generation pipeline, to generate the node specification we need (</a:t>
            </a:r>
            <a:r>
              <a:rPr lang="en-US" b="1" dirty="0"/>
              <a:t>Click</a:t>
            </a:r>
            <a:r>
              <a:rPr lang="en-US" b="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5EE81-2223-49C4-985E-5DE7447DA798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95664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My initial thought is, (</a:t>
            </a:r>
            <a:r>
              <a:rPr lang="en-US" b="1" dirty="0"/>
              <a:t>Click</a:t>
            </a:r>
            <a:r>
              <a:rPr lang="en-US" dirty="0"/>
              <a:t>)we let the user input the information we need 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have a magic pipeline 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we somehow get a working node specification </a:t>
            </a:r>
            <a:r>
              <a:rPr lang="en-US" dirty="0" err="1"/>
              <a:t>json</a:t>
            </a:r>
            <a:r>
              <a:rPr lang="en-US" dirty="0"/>
              <a:t> file 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that hard, right?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let’s do it! 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93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At the first step of pipeline, it’s indeed quite simple 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just replace the </a:t>
            </a:r>
            <a:r>
              <a:rPr lang="en-US" dirty="0" err="1"/>
              <a:t>Op_Name</a:t>
            </a:r>
            <a:r>
              <a:rPr lang="en-US" dirty="0"/>
              <a:t> in the empty Json template with the name `</a:t>
            </a:r>
            <a:r>
              <a:rPr lang="en-US" dirty="0" err="1"/>
              <a:t>filter.median</a:t>
            </a:r>
            <a:r>
              <a:rPr lang="en-US" dirty="0"/>
              <a:t>` 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07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Great! One Task checked! 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27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we extract the import statements from code snippet 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  <a:p>
            <a:r>
              <a:rPr lang="en-US" dirty="0"/>
              <a:t> by abstract syntax tree code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6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Update it into the `</a:t>
            </a:r>
            <a:r>
              <a:rPr lang="en-US" dirty="0" err="1"/>
              <a:t>externalImports</a:t>
            </a:r>
            <a:r>
              <a:rPr lang="en-US" dirty="0"/>
              <a:t>` in Node Specification </a:t>
            </a:r>
          </a:p>
          <a:p>
            <a:r>
              <a:rPr lang="en-US" b="1" dirty="0"/>
              <a:t>Checked! (</a:t>
            </a:r>
            <a:r>
              <a:rPr lang="en-US" b="0" dirty="0"/>
              <a:t>Click</a:t>
            </a:r>
            <a:r>
              <a:rPr lang="en-US" b="1" dirty="0"/>
              <a:t>)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458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third step, we give the rest of code snippet a certain formatting,</a:t>
            </a:r>
          </a:p>
          <a:p>
            <a:r>
              <a:rPr lang="en-US" dirty="0"/>
              <a:t>So it can be recognized by Chaldene’s codeGenerator components </a:t>
            </a:r>
          </a:p>
          <a:p>
            <a:r>
              <a:rPr lang="en-US" dirty="0"/>
              <a:t>Checked! 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90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last step,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need to find out  inputs and its datatype from a static python code snippet.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Since we need to know the datatype of input parameter before execution and Python is a dynamically type language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T</a:t>
            </a:r>
            <a:r>
              <a:rPr lang="en-US" altLang="zh-CN" dirty="0"/>
              <a:t>his task is a bit complex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96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Combining all the information we have,</a:t>
            </a:r>
          </a:p>
          <a:p>
            <a:pPr marL="171450" indent="-171450">
              <a:buFontTx/>
              <a:buChar char="-"/>
            </a:pPr>
            <a:r>
              <a:rPr lang="en-US" dirty="0"/>
              <a:t>(</a:t>
            </a:r>
            <a:r>
              <a:rPr lang="en-US" b="1" dirty="0"/>
              <a:t>Laser</a:t>
            </a:r>
            <a:r>
              <a:rPr lang="en-US" dirty="0"/>
              <a:t>)</a:t>
            </a:r>
          </a:p>
          <a:p>
            <a:pPr marL="0" indent="0">
              <a:buFontTx/>
              <a:buNone/>
            </a:pPr>
            <a:r>
              <a:rPr lang="en-US" dirty="0"/>
              <a:t>-  we fetched ImageJ plugin information from Image API,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analyzed the parameters in the code by AST again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we do a Op matching to find the inputs and its respective datatype </a:t>
            </a:r>
          </a:p>
          <a:p>
            <a:pPr marL="171450" indent="-171450">
              <a:buFontTx/>
              <a:buChar char="-"/>
            </a:pPr>
            <a:r>
              <a:rPr lang="en-US" dirty="0"/>
              <a:t>(</a:t>
            </a:r>
            <a:r>
              <a:rPr lang="en-US" b="1" dirty="0"/>
              <a:t>Laser over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Although a little complex, but still, </a:t>
            </a:r>
            <a:r>
              <a:rPr lang="en-US" b="1" dirty="0"/>
              <a:t>checked!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(Click)</a:t>
            </a:r>
            <a:endParaRPr lang="en-US" dirty="0"/>
          </a:p>
          <a:p>
            <a:endParaRPr lang="en-US" dirty="0"/>
          </a:p>
          <a:p>
            <a:r>
              <a:rPr lang="en-US" dirty="0"/>
              <a:t> I am </a:t>
            </a:r>
            <a:r>
              <a:rPr lang="en-US" dirty="0" err="1"/>
              <a:t>gonna</a:t>
            </a:r>
            <a:r>
              <a:rPr lang="en-US" dirty="0"/>
              <a:t> ask this question one last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this the end of story? (</a:t>
            </a:r>
            <a:r>
              <a:rPr lang="en-US" b="1" dirty="0"/>
              <a:t>Pause</a:t>
            </a:r>
            <a:r>
              <a:rPr lang="en-US" dirty="0"/>
              <a:t>)(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249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 err="1"/>
              <a:t>No,</a:t>
            </a:r>
            <a:r>
              <a:rPr lang="en-US" b="0" dirty="0" err="1"/>
              <a:t>it’s</a:t>
            </a:r>
            <a:r>
              <a:rPr lang="en-US" b="0" dirty="0"/>
              <a:t> not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Since we’ve already finished the pipeline, why don’t we show it with a live generation? 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(</a:t>
            </a:r>
            <a:r>
              <a:rPr lang="en-US" b="1" dirty="0"/>
              <a:t>Esc and chrome</a:t>
            </a:r>
            <a:r>
              <a:rPr lang="en-US" b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1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Chaldene</a:t>
            </a:r>
            <a:r>
              <a:rPr lang="en-US" dirty="0"/>
              <a:t> is a Visual Programming System project in our group led by Tim and Fei.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It is an extension to Jupyter lab that executed based on Python Kernel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GB" dirty="0"/>
              <a:t>Chaldene </a:t>
            </a:r>
            <a:r>
              <a:rPr lang="en-GB" b="1" dirty="0"/>
              <a:t>intends t</a:t>
            </a:r>
            <a:r>
              <a:rPr lang="en-GB" dirty="0"/>
              <a:t>o provide scientists who have </a:t>
            </a:r>
            <a:r>
              <a:rPr lang="en-GB" b="1" dirty="0"/>
              <a:t>limited programming experience </a:t>
            </a:r>
            <a:r>
              <a:rPr lang="en-GB" dirty="0"/>
              <a:t>with a </a:t>
            </a:r>
            <a:r>
              <a:rPr lang="en-GB" b="1" dirty="0"/>
              <a:t>visual workflow </a:t>
            </a:r>
            <a:r>
              <a:rPr lang="en-GB" dirty="0"/>
              <a:t>for data processing</a:t>
            </a:r>
          </a:p>
          <a:p>
            <a:pPr marL="171450" lvl="0" indent="-171450">
              <a:buFontTx/>
              <a:buChar char="-"/>
            </a:pPr>
            <a:endParaRPr lang="en-GB" dirty="0"/>
          </a:p>
          <a:p>
            <a:pPr marL="171450" lvl="0" indent="-171450">
              <a:buFontTx/>
              <a:buChar char="-"/>
            </a:pPr>
            <a:r>
              <a:rPr lang="en-GB" dirty="0"/>
              <a:t>making </a:t>
            </a:r>
            <a:r>
              <a:rPr lang="en-GB" b="1" dirty="0"/>
              <a:t>complex</a:t>
            </a:r>
            <a:r>
              <a:rPr lang="en-GB" dirty="0"/>
              <a:t> data analysis more </a:t>
            </a:r>
            <a:r>
              <a:rPr lang="en-GB" b="1" dirty="0"/>
              <a:t>accessible and intuitive</a:t>
            </a:r>
            <a:r>
              <a:rPr lang="en-GB" dirty="0"/>
              <a:t>.</a:t>
            </a:r>
          </a:p>
          <a:p>
            <a:pPr marL="171450" lvl="0" indent="-171450">
              <a:buFontTx/>
              <a:buChar char="-"/>
            </a:pPr>
            <a:endParaRPr lang="en-GB" dirty="0"/>
          </a:p>
          <a:p>
            <a:pPr marL="171450" lvl="0" indent="-171450">
              <a:buFontTx/>
              <a:buChar char="-"/>
            </a:pPr>
            <a:r>
              <a:rPr lang="en-GB" b="1" dirty="0"/>
              <a:t>Let's now take a look at Chaldene's interface (Click)</a:t>
            </a:r>
          </a:p>
          <a:p>
            <a:pPr marL="171450" lvl="0" indent="-171450">
              <a:buFontTx/>
              <a:buChar char="-"/>
            </a:pPr>
            <a:endParaRPr lang="en-GB" b="1" dirty="0"/>
          </a:p>
          <a:p>
            <a:pPr marL="171450" lvl="0" indent="-171450">
              <a:buFontTx/>
              <a:buChar char="-"/>
            </a:pPr>
            <a:r>
              <a:rPr lang="en-GB" b="0" dirty="0"/>
              <a:t>All functions in Chaldene are represented as visual nodes, you can easily find the nodes you need by Search Menu (</a:t>
            </a:r>
            <a:r>
              <a:rPr lang="en-GB" b="1" dirty="0"/>
              <a:t>Click</a:t>
            </a:r>
            <a:r>
              <a:rPr lang="en-GB" b="0" dirty="0"/>
              <a:t>).</a:t>
            </a:r>
          </a:p>
          <a:p>
            <a:pPr marL="171450" lvl="0" indent="-171450">
              <a:buFontTx/>
              <a:buChar char="-"/>
            </a:pPr>
            <a:endParaRPr lang="en-GB" b="0" dirty="0"/>
          </a:p>
          <a:p>
            <a:pPr marL="171450" lvl="0" indent="-171450">
              <a:buFontTx/>
              <a:buChar char="-"/>
            </a:pPr>
            <a:r>
              <a:rPr lang="en-GB" dirty="0"/>
              <a:t>The visual nodes are interconnected by dragging edges, (</a:t>
            </a:r>
            <a:r>
              <a:rPr lang="en-GB" b="1" dirty="0"/>
              <a:t>Click</a:t>
            </a:r>
            <a:r>
              <a:rPr lang="en-GB" dirty="0"/>
              <a:t>) creating a visual workflow that represents your data processing steps.</a:t>
            </a:r>
            <a:endParaRPr lang="en-GB" b="0" dirty="0"/>
          </a:p>
          <a:p>
            <a:pPr algn="l">
              <a:buFont typeface="Arial" panose="020B0604020202020204" pitchFamily="34" charset="0"/>
              <a:buChar char="•"/>
            </a:pPr>
            <a:endParaRPr lang="en-GB" altLang="zh-CN" dirty="0"/>
          </a:p>
          <a:p>
            <a:pPr marL="171450" indent="-171450" algn="l">
              <a:buFontTx/>
              <a:buChar char="-"/>
            </a:pPr>
            <a:r>
              <a:rPr lang="en-GB" altLang="zh-CN" b="1" dirty="0"/>
              <a:t>Additionally</a:t>
            </a:r>
            <a:r>
              <a:rPr lang="en-GB" altLang="zh-CN" dirty="0"/>
              <a:t>, users can easily modify the parameters of each node on the panel,</a:t>
            </a:r>
          </a:p>
          <a:p>
            <a:pPr marL="171450" indent="-171450" algn="l">
              <a:buFontTx/>
              <a:buChar char="-"/>
            </a:pPr>
            <a:endParaRPr lang="en-GB" altLang="zh-CN" dirty="0"/>
          </a:p>
          <a:p>
            <a:pPr marL="171450" indent="-171450" algn="l">
              <a:buFontTx/>
              <a:buChar char="-"/>
            </a:pPr>
            <a:r>
              <a:rPr lang="en-GB" altLang="zh-CN" dirty="0"/>
              <a:t>allowing for a high degree of </a:t>
            </a:r>
            <a:r>
              <a:rPr lang="en-GB" altLang="zh-CN" b="1" dirty="0"/>
              <a:t>customization</a:t>
            </a:r>
            <a:r>
              <a:rPr lang="en-GB" altLang="zh-CN" dirty="0"/>
              <a:t> and control over the data processing workflow.</a:t>
            </a:r>
          </a:p>
          <a:p>
            <a:pPr marL="171450" indent="-171450" algn="l">
              <a:buFontTx/>
              <a:buChar char="-"/>
            </a:pPr>
            <a:endParaRPr lang="en-GB" dirty="0"/>
          </a:p>
          <a:p>
            <a:pPr marL="171450" indent="-171450" algn="l">
              <a:buFontTx/>
              <a:buChar char="-"/>
            </a:pPr>
            <a:r>
              <a:rPr lang="en-GB" dirty="0"/>
              <a:t>By providing a visual workflow, Chaldene empowers these scientists with limited programming skills to focus more on their research questions and data. </a:t>
            </a:r>
            <a:r>
              <a:rPr lang="en-GB" b="1" dirty="0"/>
              <a:t>(Click)</a:t>
            </a:r>
            <a:endParaRPr lang="LID4096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5EE81-2223-49C4-985E-5DE7447DA798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970145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5EE81-2223-49C4-985E-5DE7447DA798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8075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Here we are: 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he</a:t>
            </a:r>
            <a:r>
              <a:rPr lang="zh-CN" alt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zh-CN" dirty="0">
                <a:latin typeface="Poppins" panose="00000500000000000000" pitchFamily="2" charset="0"/>
                <a:cs typeface="Poppins" panose="00000500000000000000" pitchFamily="2" charset="0"/>
              </a:rPr>
              <a:t>True</a:t>
            </a:r>
            <a:r>
              <a:rPr lang="zh-CN" alt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zh-CN" dirty="0">
                <a:latin typeface="Poppins" panose="00000500000000000000" pitchFamily="2" charset="0"/>
                <a:cs typeface="Poppins" panose="00000500000000000000" pitchFamily="2" charset="0"/>
              </a:rPr>
              <a:t>end</a:t>
            </a:r>
            <a:r>
              <a:rPr lang="zh-CN" alt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zh-CN" dirty="0">
                <a:latin typeface="Poppins" panose="00000500000000000000" pitchFamily="2" charset="0"/>
                <a:cs typeface="Poppins" panose="00000500000000000000" pitchFamily="2" charset="0"/>
              </a:rPr>
              <a:t>of</a:t>
            </a:r>
            <a:r>
              <a:rPr lang="zh-CN" alt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zh-CN" dirty="0">
                <a:latin typeface="Poppins" panose="00000500000000000000" pitchFamily="2" charset="0"/>
                <a:cs typeface="Poppins" panose="00000500000000000000" pitchFamily="2" charset="0"/>
              </a:rPr>
              <a:t>story</a:t>
            </a: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zh-CN" altLang="en-US" dirty="0">
                <a:latin typeface="Poppins" panose="00000500000000000000" pitchFamily="2" charset="0"/>
                <a:cs typeface="Poppins" panose="00000500000000000000" pitchFamily="2" charset="0"/>
              </a:rPr>
              <a:t>（</a:t>
            </a:r>
            <a:r>
              <a:rPr lang="en-US" altLang="zh-CN" b="1" dirty="0">
                <a:latin typeface="Poppins" panose="00000500000000000000" pitchFamily="2" charset="0"/>
                <a:cs typeface="Poppins" panose="00000500000000000000" pitchFamily="2" charset="0"/>
              </a:rPr>
              <a:t>Click</a:t>
            </a:r>
            <a:r>
              <a:rPr lang="zh-CN" altLang="en-US" dirty="0">
                <a:latin typeface="Poppins" panose="00000500000000000000" pitchFamily="2" charset="0"/>
                <a:cs typeface="Poppins" panose="00000500000000000000" pitchFamily="2" charset="0"/>
              </a:rPr>
              <a:t>）</a:t>
            </a:r>
            <a:r>
              <a:rPr lang="en-US" altLang="zh-CN" dirty="0">
                <a:latin typeface="Poppins" panose="00000500000000000000" pitchFamily="2" charset="0"/>
                <a:cs typeface="Poppins" panose="00000500000000000000" pitchFamily="2" charset="0"/>
              </a:rPr>
              <a:t>We tackled the challenge of integrating Java-based ImageJ functions into Python-based </a:t>
            </a:r>
            <a:r>
              <a:rPr lang="en-US" altLang="zh-CN" dirty="0" err="1">
                <a:latin typeface="Poppins" panose="00000500000000000000" pitchFamily="2" charset="0"/>
                <a:cs typeface="Poppins" panose="00000500000000000000" pitchFamily="2" charset="0"/>
              </a:rPr>
              <a:t>Chaldene</a:t>
            </a:r>
            <a:r>
              <a:rPr lang="en-US" altLang="zh-CN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Click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)With the help of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PyImageJ’s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language binding, and Auto generation pipeline’s hand-relieving </a:t>
            </a: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And we get what we originally want,(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Click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to provide familiar ImageJ functions in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Chaldene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for scientists in other research field that doesn’t have enough programming skills</a:t>
            </a: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To expand their capabilities beyond ImageJ’s Java ecosystem but also to other beautiful python libraries</a:t>
            </a: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And most importantly, with this approach, we can achieve `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digital sustainability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`  and `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scientific reproducibility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` by providing them with visual automation workflows,</a:t>
            </a: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2" name="Google Shape;8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1627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5E5A6-AB23-452E-C24B-A798BA3BD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A6914F-BE08-2968-028B-C035A769B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71F75-2A9F-DD00-96BD-650ED4CD6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dirty="0"/>
              <a:t>For next step, I haven’t fully decided yet, we plan to do some enhancement for this current pipeline,</a:t>
            </a:r>
          </a:p>
          <a:p>
            <a:pPr rtl="0"/>
            <a:r>
              <a:rPr lang="en-GB" dirty="0"/>
              <a:t>If you have some good ideas, please share with 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43716-593B-C970-A718-27DC752F8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5EE81-2223-49C4-985E-5DE7447DA798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4349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5E5A6-AB23-452E-C24B-A798BA3BD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A6914F-BE08-2968-028B-C035A769B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71F75-2A9F-DD00-96BD-650ED4CD6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43716-593B-C970-A718-27DC752F8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5EE81-2223-49C4-985E-5DE7447DA798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16747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very much! This is the end of my seminar!</a:t>
            </a:r>
          </a:p>
          <a:p>
            <a:r>
              <a:rPr lang="en-US" dirty="0"/>
              <a:t>Any questions?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5EE81-2223-49C4-985E-5DE7447DA798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1149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- Let’s summarize ImageJ and Chaldene's respective features. (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Click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ImageJ/Fiji 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is a 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Java-based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software that is widely used in various research fields.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While it offers a rich set of plugins, [</a:t>
            </a:r>
            <a:r>
              <a:rPr lang="en-GB" b="1" dirty="0"/>
              <a:t>Pause</a:t>
            </a:r>
            <a:r>
              <a:rPr lang="en-GB" dirty="0"/>
              <a:t>], it is also confined to the Java ecosystem.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Besides, although ImageJ provides `Macro recorder` that allow users to automate repetitive tasks and share their workflow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Yet we can infer from its name , `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Recorder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`, (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Click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),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we can only share the workflow with 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exact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steps for 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specific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object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As you can see in the picture for Macro recorder, it requires the user to have certain level of knowledge for 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script editing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if they want to modify a 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certain procedure 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for their 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customized needs.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This makes the workflow users created with ImageJ, 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hard 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to 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share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or 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extend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On the other hand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, [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Pause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] Chaldene (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Click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a Python-based extension to Jupyterlab, despite it is brand-new background comparing with ImageJ’s long history.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Chaldene provides </a:t>
            </a:r>
            <a:r>
              <a:rPr lang="en-GB" dirty="0"/>
              <a:t>access to rich Python libraries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and features a visual programming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Let’s take a look  at how simple we can modify Chaldene’s visual workflow (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Click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User can easily modify the parameter on the visual node panel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[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Pause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] delete and search for another visual node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And replace it by dragging and connecting the edge.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Chaldene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offers visual programming as an alternative for users with limited programming skills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- Having explored the features of both ImageJ/Fiji and Chaldene,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- we can see that each has its 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strengths 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and 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shortcomings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- It’s quite straightforward for us to think about integration of these two useful tools. (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Click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) (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Pause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) (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Click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5EE81-2223-49C4-985E-5DE7447DA798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31701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- So what do we want to achieve (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Click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) by integrating ImageJ in Chaldene System? 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By integrating ImageJ into Chaldene, (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Click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we can leverage the strengths of both tools </a:t>
            </a: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providing familiar ImageJ plugins for diverse research communities (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Click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and beyond that, expanding the capabilities of scientists by providing access to other Python libraries.</a:t>
            </a: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The most important part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: (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Click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We want to achieve 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digital sustainability, [Pause], </a:t>
            </a:r>
            <a:r>
              <a:rPr lang="en-GB" b="0" dirty="0">
                <a:latin typeface="Poppins" panose="00000500000000000000" pitchFamily="2" charset="0"/>
                <a:cs typeface="Poppins" panose="00000500000000000000" pitchFamily="2" charset="0"/>
              </a:rPr>
              <a:t>and 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scientific reproducibility</a:t>
            </a: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b="0" dirty="0">
                <a:latin typeface="Poppins" panose="00000500000000000000" pitchFamily="2" charset="0"/>
                <a:cs typeface="Poppins" panose="00000500000000000000" pitchFamily="2" charset="0"/>
              </a:rPr>
              <a:t>By providing the visual automation workflow</a:t>
            </a: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b="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For example</a:t>
            </a:r>
            <a:r>
              <a:rPr lang="en-GB" b="0" dirty="0">
                <a:latin typeface="Poppins" panose="00000500000000000000" pitchFamily="2" charset="0"/>
                <a:cs typeface="Poppins" panose="00000500000000000000" pitchFamily="2" charset="0"/>
              </a:rPr>
              <a:t>, after the integration, an image processing workflow that a scientist works really hard and get from ImageJ, </a:t>
            </a: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b="0" dirty="0">
                <a:latin typeface="Poppins" panose="00000500000000000000" pitchFamily="2" charset="0"/>
                <a:cs typeface="Poppins" panose="00000500000000000000" pitchFamily="2" charset="0"/>
              </a:rPr>
              <a:t>now can be easily preserved and shared with another scientist for other usages.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-----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- 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(Happy)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This looks like quite a promising opportunity.</a:t>
            </a: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- Of course, every opportunity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GB" b="1">
                <a:latin typeface="Poppins" panose="00000500000000000000" pitchFamily="2" charset="0"/>
                <a:cs typeface="Poppins" panose="00000500000000000000" pitchFamily="2" charset="0"/>
              </a:rPr>
              <a:t>Click)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comes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with a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challenge.</a:t>
            </a:r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- What’s the challenge we faced here?(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Question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- It’s a simple question (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Click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How do we integrate Java-based ImageJ</a:t>
            </a: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Into Python-based Chaldene? 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- (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Pause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) (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Click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---------------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2" name="Google Shape;8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98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To understand what </a:t>
            </a:r>
            <a:r>
              <a:rPr lang="en-US" b="1" dirty="0"/>
              <a:t>challenge</a:t>
            </a:r>
            <a:r>
              <a:rPr lang="en-US" dirty="0"/>
              <a:t> we faced better.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Let me briefly introduce how Chaldene, as an extension for Jupyterlab, works in Jupyter environment.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This is the frontend of Chaldene, </a:t>
            </a:r>
            <a:r>
              <a:rPr lang="en-US" altLang="zh-CN" dirty="0"/>
              <a:t>from a user’s view, we can see the visual nodes and workflows, also the parameters on the node panel.</a:t>
            </a:r>
          </a:p>
          <a:p>
            <a:pPr marL="171450" indent="-171450">
              <a:buFontTx/>
              <a:buChar char="-"/>
            </a:pPr>
            <a:endParaRPr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Underneath the convenient visual workflow,</a:t>
            </a:r>
            <a:r>
              <a:rPr lang="en-US" altLang="zh-CN" dirty="0"/>
              <a:t>(</a:t>
            </a:r>
            <a:r>
              <a:rPr lang="en-US" altLang="zh-CN" b="1" dirty="0"/>
              <a:t>Click</a:t>
            </a:r>
            <a:r>
              <a:rPr lang="en-US" altLang="zh-CN" dirty="0"/>
              <a:t>),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dirty="0"/>
              <a:t>In the backend (</a:t>
            </a:r>
            <a:r>
              <a:rPr lang="en-US" altLang="zh-CN" b="1" dirty="0"/>
              <a:t>Click</a:t>
            </a:r>
            <a:r>
              <a:rPr lang="en-US" altLang="zh-CN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Visual Nodes' functions are back ended with textual code (</a:t>
            </a:r>
            <a:r>
              <a:rPr lang="en-US" altLang="zh-CN" b="1" dirty="0"/>
              <a:t>Pause</a:t>
            </a:r>
            <a:r>
              <a:rPr lang="en-US" altLang="zh-CN" dirty="0"/>
              <a:t>)</a:t>
            </a:r>
          </a:p>
          <a:p>
            <a:pPr marL="171450" indent="-171450">
              <a:buFontTx/>
              <a:buChar char="-"/>
            </a:pPr>
            <a:endParaRPr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dirty="0"/>
              <a:t>And all textual codes are (</a:t>
            </a:r>
            <a:r>
              <a:rPr lang="en-US" altLang="zh-CN" b="1" dirty="0"/>
              <a:t>Click</a:t>
            </a:r>
            <a:r>
              <a:rPr lang="en-US" altLang="zh-CN" dirty="0"/>
              <a:t>) executed (</a:t>
            </a:r>
            <a:r>
              <a:rPr lang="en-US" altLang="zh-CN" b="1" dirty="0"/>
              <a:t>Click</a:t>
            </a:r>
            <a:r>
              <a:rPr lang="en-US" altLang="zh-CN" dirty="0"/>
              <a:t>) with a Jupyter Python Kernel.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Just a quick reminder: Jupyter Kernel is the language-specific engine that drives code execution in Jupyter notebooks.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In simple words, before integrating ImageJ into Chaldene,</a:t>
            </a:r>
          </a:p>
          <a:p>
            <a:pPr marL="171450" indent="-171450">
              <a:buFontTx/>
              <a:buChar char="-"/>
            </a:pPr>
            <a:r>
              <a:rPr lang="en-US" dirty="0"/>
              <a:t> we first need to check,</a:t>
            </a:r>
          </a:p>
          <a:p>
            <a:pPr marL="171450" indent="-171450">
              <a:buFontTx/>
              <a:buChar char="-"/>
            </a:pPr>
            <a:r>
              <a:rPr lang="en-US" dirty="0"/>
              <a:t> if this backend part: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textual code execution with Jupyter Kernel,</a:t>
            </a:r>
          </a:p>
          <a:p>
            <a:pPr marL="171450" indent="-171450">
              <a:buFontTx/>
              <a:buChar char="-"/>
            </a:pPr>
            <a:r>
              <a:rPr lang="en-US" dirty="0"/>
              <a:t> works for ImageJ as well (</a:t>
            </a:r>
            <a:r>
              <a:rPr lang="en-US" b="1" dirty="0"/>
              <a:t>Click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5EE81-2223-49C4-985E-5DE7447DA798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1351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 (</a:t>
            </a:r>
            <a:r>
              <a:rPr lang="en-US" b="1" dirty="0"/>
              <a:t>Pause</a:t>
            </a:r>
            <a:r>
              <a:rPr lang="en-US" dirty="0"/>
              <a:t>)This makes our first step of challenge clearer. 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ImageJ, as a java-based software, how can we run its textual code in Jupyter? </a:t>
            </a:r>
            <a:r>
              <a:rPr lang="en-US" b="1" dirty="0"/>
              <a:t>(Click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 first need to find if ImageJ software provides API so we can call its plugins via textual code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Luckily, this step is quite simple, 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With help of classpath magic, we can get access to ImageJ APIs via Gateway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---</a:t>
            </a:r>
          </a:p>
          <a:p>
            <a:pPr marL="0" indent="0">
              <a:buFontTx/>
              <a:buNone/>
            </a:pPr>
            <a:r>
              <a:rPr lang="en-US" dirty="0"/>
              <a:t>Then our next task is just to find a proper Kernel that we could execute our Java Code.(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5EE81-2223-49C4-985E-5DE7447DA798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5205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start checking various kernels 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first checked the(</a:t>
            </a:r>
            <a:r>
              <a:rPr lang="en-US" b="1" dirty="0"/>
              <a:t>Click</a:t>
            </a:r>
            <a:r>
              <a:rPr lang="en-US" dirty="0"/>
              <a:t>) default </a:t>
            </a:r>
            <a:r>
              <a:rPr lang="en-US" dirty="0" err="1"/>
              <a:t>Ipython</a:t>
            </a:r>
            <a:r>
              <a:rPr lang="en-US" dirty="0"/>
              <a:t> Kernel, </a:t>
            </a: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but (</a:t>
            </a:r>
            <a:r>
              <a:rPr lang="en-GB" b="1" i="0" dirty="0">
                <a:solidFill>
                  <a:srgbClr val="111111"/>
                </a:solidFill>
                <a:effectLst/>
                <a:latin typeface="-apple-system"/>
              </a:rPr>
              <a:t>Click</a:t>
            </a: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)we passed on it as it only supports Python.</a:t>
            </a:r>
          </a:p>
          <a:p>
            <a:pPr marL="171450" indent="-171450">
              <a:buFontTx/>
              <a:buChar char="-"/>
            </a:pPr>
            <a:endParaRPr lang="en-GB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W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e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then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start checking (</a:t>
            </a:r>
            <a:r>
              <a:rPr lang="en-US" altLang="zh-CN" b="1" i="0" dirty="0">
                <a:solidFill>
                  <a:srgbClr val="111111"/>
                </a:solidFill>
                <a:effectLst/>
                <a:latin typeface="-apple-system"/>
              </a:rPr>
              <a:t>Click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)  java kernel, 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latin typeface="-apple-system"/>
              </a:rPr>
              <a:t>Ganemede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 kernel (</a:t>
            </a:r>
            <a:r>
              <a:rPr lang="en-US" altLang="zh-CN" b="1" i="0" dirty="0">
                <a:solidFill>
                  <a:srgbClr val="111111"/>
                </a:solidFill>
                <a:effectLst/>
                <a:latin typeface="-apple-system"/>
              </a:rPr>
              <a:t>Click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)is also passed as it has no windows support.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And for IJava kernel (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Click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),  it has java support (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Click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)but it doesn’t support classpath magic that we need to get access to ImageJ APIs</a:t>
            </a:r>
          </a:p>
          <a:p>
            <a:pPr marL="171450" indent="-171450">
              <a:buFontTx/>
              <a:buChar char="-"/>
            </a:pP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171450" indent="-171450">
              <a:buFontTx/>
              <a:buChar char="-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Finally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, we find BeakerX kernel (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Click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Which support both(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Click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 java language execution and classpath magic so we could use ImageJ APIs</a:t>
            </a:r>
          </a:p>
          <a:p>
            <a:pPr marL="171450" indent="-171450">
              <a:buFontTx/>
              <a:buChar char="-"/>
            </a:pP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Now that we have the two required components we need to run ImageJ plugins in Jupyterlab ,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let’see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how it works! (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Click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3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To solve the question of how to run Java-based ImageJ in Jupyterlab 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first get access to ImageJ API via its gateway, and then 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Execute the java code with BeakerX kernel</a:t>
            </a:r>
          </a:p>
          <a:p>
            <a:pPr marL="171450" indent="-171450">
              <a:buFontTx/>
              <a:buChar char="-"/>
            </a:pPr>
            <a:r>
              <a:rPr lang="en-US" dirty="0"/>
              <a:t>(</a:t>
            </a:r>
            <a:r>
              <a:rPr lang="en-US" b="1" dirty="0"/>
              <a:t>Click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we are able to filter cute puppy images with </a:t>
            </a:r>
            <a:r>
              <a:rPr lang="en-US" dirty="0" err="1"/>
              <a:t>Imagej</a:t>
            </a:r>
            <a:r>
              <a:rPr lang="en-US" dirty="0"/>
              <a:t> Plugins on Jupyterlab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What’s our next step?(</a:t>
            </a:r>
            <a:r>
              <a:rPr lang="en-US" b="1" dirty="0"/>
              <a:t>Pause and Click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88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BD95-C6A1-B920-430B-DBAF1C14E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117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9D663-BC62-98F1-7408-1C1B0161C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  <a:p>
            <a:r>
              <a:rPr lang="en-US" dirty="0"/>
              <a:t>Click to edit Master subtitle style</a:t>
            </a:r>
            <a:endParaRPr lang="LID4096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A79047F-8BB4-A8DA-FD67-C1ED900A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  <a:endParaRPr lang="LID4096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D2D5907-6983-835B-F08F-CE6B49C2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BMS S</a:t>
            </a:r>
            <a:r>
              <a:rPr lang="en-US" altLang="zh-CN"/>
              <a:t>eminar, Ziwei He</a:t>
            </a:r>
            <a:endParaRPr lang="LID4096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9356F16-34B1-9CD6-B002-F5CBC4C2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9449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6EBD-312E-0996-C666-352EFB16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978BC-6B33-A15E-06AC-72AE5DA62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7847E-2257-A770-EBD4-5B184AC6B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66A0B-383B-A0BB-05E3-4AEDDFD9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31C75-DC42-ADF3-BCD4-3DF1F798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0757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EE5893-29E2-6D47-C9B5-F38FF5E72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F78CE-6C1D-A11E-451D-8AE6D9AD0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53E3E-2C1E-060C-A87B-7F30BFB95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4C4F5-5A72-8665-DD42-27CF7BC1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9EDBE-DD0A-1EF5-8AAA-EC93755A5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60144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BD95-C6A1-B920-430B-DBAF1C14E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117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9D663-BC62-98F1-7408-1C1B0161C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  <a:p>
            <a:r>
              <a:rPr lang="en-US" dirty="0"/>
              <a:t>Click to edit Master subtitle style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F5B1D-C7B1-35AC-3619-237FAA2EA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0ED0D-BB63-DC9E-EDCF-8854CF56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4E9E0-D56D-8FBD-629E-B6C0EB23B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0928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DCE3C-3652-E421-B80E-65E97BE2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34C3D-F7F9-20AC-C351-F016B63FB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0578-905A-9FAD-3702-F9136D474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0291A-3FF2-E8B3-54F6-5E2CE8FF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D5839-1C7B-B880-8274-767B97F1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1491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21AF-D7C6-5693-1E13-AA9FAF8D3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1C685-A9AE-743A-C9A1-42BFFEA2C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9F0B4-A696-A8E1-BFF2-BC60F0FE5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58262-7467-7C40-6983-407E0ECF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F6519-93B9-97B0-0E8C-C9527CB3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8091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F8F1-BD48-36FD-C610-82247D69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F6944-EC08-566D-7236-467F68C60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705E8-813E-E89A-DDE9-3C0C59E28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53093-99FF-FB41-C976-FE03F0B72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18303-83B5-37ED-2B46-94D21B30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F96BE-3FCA-AB7A-09E0-1D4E24F7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235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36AD-73F2-C89E-4B54-E484D099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473ED-C759-388A-84A8-198F98FA3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F90EE-DF2E-8ACE-8D26-AE754D9DA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11726-6E32-5546-025D-0F6CDBEC77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25EB80-AD95-7FED-3CCD-7420B6B1D1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2BE3B0-A31B-C9F2-9ED7-B2ABE98F3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E397CA-B1F6-66CB-C506-D6E7C831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DDDE4-78EE-165C-501C-5F917170F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2785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2DEC-DAAE-6D86-AD24-59CB9EA6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D8B30C-B8CF-4405-3551-2EE76034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9B138-0F7F-6F95-C8D8-59B9C015F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556AC-51B8-C80A-155B-B5185CD60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39128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8DAC2-AB79-5C33-5041-B2349B7B4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685043-1BF6-49E3-8851-5ED7728D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D6D0D-96A6-F7F7-829E-8C13123C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35906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ED63-1C07-2A79-C724-2281E417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5B28F-69BF-EA0E-954E-513E5373E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30259-2364-AD4D-DDDD-44FA2E940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1ACD1-2191-92AC-4639-1B582A91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000D7-D261-964E-BF4A-FD38852E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EE477-7ED9-503E-B461-6B53C0BE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09433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DCE3C-3652-E421-B80E-65E97BE2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34C3D-F7F9-20AC-C351-F016B63FB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0578-905A-9FAD-3702-F9136D474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0291A-3FF2-E8B3-54F6-5E2CE8FF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D5839-1C7B-B880-8274-767B97F1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90462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37FD-C4B8-A446-990E-1D78157E2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A46FF6-A43F-819F-DE19-340998C449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BFD15-2519-BF81-79BA-EE4D93154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62E86E-D4B4-63A1-F7E7-46493175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90DF0-5573-1648-4774-DD6569C7F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0CA64-3E41-5CBC-B1A1-F35AC2DFD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773413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6EBD-312E-0996-C666-352EFB16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978BC-6B33-A15E-06AC-72AE5DA62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7847E-2257-A770-EBD4-5B184AC6B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66A0B-383B-A0BB-05E3-4AEDDFD9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31C75-DC42-ADF3-BCD4-3DF1F798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3273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EE5893-29E2-6D47-C9B5-F38FF5E72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F78CE-6C1D-A11E-451D-8AE6D9AD0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53E3E-2C1E-060C-A87B-7F30BFB95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4C4F5-5A72-8665-DD42-27CF7BC1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9EDBE-DD0A-1EF5-8AAA-EC93755A5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05798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BD95-C6A1-B920-430B-DBAF1C14E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117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9D663-BC62-98F1-7408-1C1B0161C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  <a:p>
            <a:r>
              <a:rPr lang="en-US" dirty="0"/>
              <a:t>Click to edit Master subtitle style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F5B1D-C7B1-35AC-3619-237FAA2EA4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0ED0D-BB63-DC9E-EDCF-8854CF56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4E9E0-D56D-8FBD-629E-B6C0EB23B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8443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DCE3C-3652-E421-B80E-65E97BE2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34C3D-F7F9-20AC-C351-F016B63FB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0578-905A-9FAD-3702-F9136D4743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0291A-3FF2-E8B3-54F6-5E2CE8FF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D5839-1C7B-B880-8274-767B97F1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56657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21AF-D7C6-5693-1E13-AA9FAF8D3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1C685-A9AE-743A-C9A1-42BFFEA2C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9F0B4-A696-A8E1-BFF2-BC60F0FE5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58262-7467-7C40-6983-407E0ECF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F6519-93B9-97B0-0E8C-C9527CB3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23777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F8F1-BD48-36FD-C610-82247D69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F6944-EC08-566D-7236-467F68C60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705E8-813E-E89A-DDE9-3C0C59E28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53093-99FF-FB41-C976-FE03F0B72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18303-83B5-37ED-2B46-94D21B30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F96BE-3FCA-AB7A-09E0-1D4E24F7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27309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36AD-73F2-C89E-4B54-E484D099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473ED-C759-388A-84A8-198F98FA3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F90EE-DF2E-8ACE-8D26-AE754D9DA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11726-6E32-5546-025D-0F6CDBEC77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25EB80-AD95-7FED-3CCD-7420B6B1D1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2BE3B0-A31B-C9F2-9ED7-B2ABE98F3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E397CA-B1F6-66CB-C506-D6E7C831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DDDE4-78EE-165C-501C-5F917170F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42311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2DEC-DAAE-6D86-AD24-59CB9EA6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D8B30C-B8CF-4405-3551-2EE76034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9B138-0F7F-6F95-C8D8-59B9C015F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556AC-51B8-C80A-155B-B5185CD60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7619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8DAC2-AB79-5C33-5041-B2349B7B4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" y="6356349"/>
            <a:ext cx="962025" cy="365125"/>
          </a:xfrm>
          <a:prstGeom prst="rect">
            <a:avLst/>
          </a:prstGeom>
        </p:spPr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685043-1BF6-49E3-8851-5ED7728D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D6D0D-96A6-F7F7-829E-8C13123C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03082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21AF-D7C6-5693-1E13-AA9FAF8D3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1C685-A9AE-743A-C9A1-42BFFEA2C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9F0B4-A696-A8E1-BFF2-BC60F0FE5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58262-7467-7C40-6983-407E0ECF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F6519-93B9-97B0-0E8C-C9527CB3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59507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ED63-1C07-2A79-C724-2281E417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5B28F-69BF-EA0E-954E-513E5373E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30259-2364-AD4D-DDDD-44FA2E940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1ACD1-2191-92AC-4639-1B582A91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000D7-D261-964E-BF4A-FD38852E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EE477-7ED9-503E-B461-6B53C0BE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415915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37FD-C4B8-A446-990E-1D78157E2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A46FF6-A43F-819F-DE19-340998C449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BFD15-2519-BF81-79BA-EE4D93154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62E86E-D4B4-63A1-F7E7-46493175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90DF0-5573-1648-4774-DD6569C7F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0CA64-3E41-5CBC-B1A1-F35AC2DFD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61415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6EBD-312E-0996-C666-352EFB16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978BC-6B33-A15E-06AC-72AE5DA62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7847E-2257-A770-EBD4-5B184AC6BB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66A0B-383B-A0BB-05E3-4AEDDFD9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31C75-DC42-ADF3-BCD4-3DF1F798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584315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EE5893-29E2-6D47-C9B5-F38FF5E72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F78CE-6C1D-A11E-451D-8AE6D9AD0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53E3E-2C1E-060C-A87B-7F30BFB952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4C4F5-5A72-8665-DD42-27CF7BC1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9EDBE-DD0A-1EF5-8AAA-EC93755A5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41343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F8F1-BD48-36FD-C610-82247D69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F6944-EC08-566D-7236-467F68C60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705E8-813E-E89A-DDE9-3C0C59E28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53093-99FF-FB41-C976-FE03F0B72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18303-83B5-37ED-2B46-94D21B30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F96BE-3FCA-AB7A-09E0-1D4E24F7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194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36AD-73F2-C89E-4B54-E484D099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473ED-C759-388A-84A8-198F98FA3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F90EE-DF2E-8ACE-8D26-AE754D9DA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11726-6E32-5546-025D-0F6CDBEC77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25EB80-AD95-7FED-3CCD-7420B6B1D1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2BE3B0-A31B-C9F2-9ED7-B2ABE98F3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E397CA-B1F6-66CB-C506-D6E7C831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DDDE4-78EE-165C-501C-5F917170F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37562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2DEC-DAAE-6D86-AD24-59CB9EA6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D8B30C-B8CF-4405-3551-2EE76034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9B138-0F7F-6F95-C8D8-59B9C015F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556AC-51B8-C80A-155B-B5185CD60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36040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8DAC2-AB79-5C33-5041-B2349B7B4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685043-1BF6-49E3-8851-5ED7728D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D6D0D-96A6-F7F7-829E-8C13123C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2790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ED63-1C07-2A79-C724-2281E417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5B28F-69BF-EA0E-954E-513E5373E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30259-2364-AD4D-DDDD-44FA2E940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1ACD1-2191-92AC-4639-1B582A91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000D7-D261-964E-BF4A-FD38852E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EE477-7ED9-503E-B461-6B53C0BE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57364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37FD-C4B8-A446-990E-1D78157E2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A46FF6-A43F-819F-DE19-340998C449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BFD15-2519-BF81-79BA-EE4D93154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62E86E-D4B4-63A1-F7E7-46493175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90DF0-5573-1648-4774-DD6569C7F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0CA64-3E41-5CBC-B1A1-F35AC2DFD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937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6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6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48B89D-E885-4589-9EFD-9C21472A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94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64484-1BF4-1C0B-1E93-30363C42D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5740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83F5B-F8E9-CA2C-4DC7-01321480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LID4096"/>
              <a:t>22/03/2024</a:t>
            </a:r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A8F6F-7527-0F41-4CCD-B47C98B46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BMS S</a:t>
            </a:r>
            <a:r>
              <a:rPr lang="en-US" altLang="zh-CN" dirty="0"/>
              <a:t>eminar, Ziwei He</a:t>
            </a:r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A3525-A365-BE73-8A4A-FE6D20A7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57496" y="6335147"/>
            <a:ext cx="249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C9926-E904-35D0-6C6D-579EB1E13596}"/>
              </a:ext>
            </a:extLst>
          </p:cNvPr>
          <p:cNvSpPr/>
          <p:nvPr userDrawn="1"/>
        </p:nvSpPr>
        <p:spPr>
          <a:xfrm flipV="1">
            <a:off x="0" y="836379"/>
            <a:ext cx="12192000" cy="45719"/>
          </a:xfrm>
          <a:prstGeom prst="rect">
            <a:avLst/>
          </a:prstGeom>
          <a:solidFill>
            <a:schemeClr val="bg1"/>
          </a:solidFill>
          <a:ln w="12700">
            <a:solidFill>
              <a:srgbClr val="0942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E382C0-FB53-94C7-1EF0-AC503BC38317}"/>
              </a:ext>
            </a:extLst>
          </p:cNvPr>
          <p:cNvSpPr/>
          <p:nvPr userDrawn="1"/>
        </p:nvSpPr>
        <p:spPr>
          <a:xfrm flipV="1">
            <a:off x="0" y="782911"/>
            <a:ext cx="12192000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rgbClr val="0942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05CC642-E084-1BED-0C13-6EACEC74BBD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73015" y="0"/>
            <a:ext cx="1857538" cy="81445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C5E4CB7-6AB8-3225-2007-74C51FB8F87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330553" y="79867"/>
            <a:ext cx="776207" cy="65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77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E382C0-FB53-94C7-1EF0-AC503BC38317}"/>
              </a:ext>
            </a:extLst>
          </p:cNvPr>
          <p:cNvSpPr/>
          <p:nvPr userDrawn="1"/>
        </p:nvSpPr>
        <p:spPr>
          <a:xfrm flipV="1">
            <a:off x="0" y="-6075"/>
            <a:ext cx="12192000" cy="62726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rgbClr val="0942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48B89D-E885-4589-9EFD-9C21472A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94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64484-1BF4-1C0B-1E93-30363C42D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5740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83F5B-F8E9-CA2C-4DC7-01321480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LID4096"/>
              <a:t>22/03/2024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A8F6F-7527-0F41-4CCD-B47C98B46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BMS Seminar, Ziwei He</a:t>
            </a:r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A3525-A365-BE73-8A4A-FE6D20A7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884BA-1739-4137-9AA8-9ED9149C8DF4}" type="slidenum">
              <a:rPr lang="LID4096" smtClean="0"/>
              <a:t>‹#›</a:t>
            </a:fld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C9926-E904-35D0-6C6D-579EB1E13596}"/>
              </a:ext>
            </a:extLst>
          </p:cNvPr>
          <p:cNvSpPr/>
          <p:nvPr userDrawn="1"/>
        </p:nvSpPr>
        <p:spPr>
          <a:xfrm flipV="1">
            <a:off x="0" y="636505"/>
            <a:ext cx="12192000" cy="45719"/>
          </a:xfrm>
          <a:prstGeom prst="rect">
            <a:avLst/>
          </a:prstGeom>
          <a:solidFill>
            <a:schemeClr val="bg1"/>
          </a:solidFill>
          <a:ln w="12700">
            <a:solidFill>
              <a:srgbClr val="0942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05CC642-E084-1BED-0C13-6EACEC74BBD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2200" y="34860"/>
            <a:ext cx="1243880" cy="54539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E22E819-58AB-104D-44EF-746AAF0563F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353800" y="34860"/>
            <a:ext cx="642734" cy="54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4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E382C0-FB53-94C7-1EF0-AC503BC38317}"/>
              </a:ext>
            </a:extLst>
          </p:cNvPr>
          <p:cNvSpPr/>
          <p:nvPr userDrawn="1"/>
        </p:nvSpPr>
        <p:spPr>
          <a:xfrm flipV="1">
            <a:off x="0" y="-6075"/>
            <a:ext cx="12192000" cy="627265"/>
          </a:xfrm>
          <a:prstGeom prst="rect">
            <a:avLst/>
          </a:prstGeom>
          <a:solidFill>
            <a:srgbClr val="094270"/>
          </a:solidFill>
          <a:ln w="9525">
            <a:solidFill>
              <a:srgbClr val="0942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48B89D-E885-4589-9EFD-9C21472A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94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64484-1BF4-1C0B-1E93-30363C42D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5740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A3525-A365-BE73-8A4A-FE6D20A7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0854" y="6356349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884BA-1739-4137-9AA8-9ED9149C8DF4}" type="slidenum">
              <a:rPr lang="LID4096" smtClean="0"/>
              <a:t>‹#›</a:t>
            </a:fld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C9926-E904-35D0-6C6D-579EB1E13596}"/>
              </a:ext>
            </a:extLst>
          </p:cNvPr>
          <p:cNvSpPr/>
          <p:nvPr userDrawn="1"/>
        </p:nvSpPr>
        <p:spPr>
          <a:xfrm flipV="1">
            <a:off x="0" y="626980"/>
            <a:ext cx="12192000" cy="45719"/>
          </a:xfrm>
          <a:prstGeom prst="rect">
            <a:avLst/>
          </a:prstGeom>
          <a:solidFill>
            <a:schemeClr val="bg1"/>
          </a:solidFill>
          <a:ln w="12700">
            <a:solidFill>
              <a:srgbClr val="0942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05CC642-E084-1BED-0C13-6EACEC74BBD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2200" y="34860"/>
            <a:ext cx="1243880" cy="54539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E22E819-58AB-104D-44EF-746AAF0563F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353800" y="34860"/>
            <a:ext cx="642734" cy="545394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8A6CABA-415B-C60A-24B9-5FC7F4D8D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675" y="6356349"/>
            <a:ext cx="942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LID4096"/>
              <a:t>22/03/2024</a:t>
            </a:r>
            <a:endParaRPr lang="LID4096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ED03EC8-4A44-50FC-587B-5677E7093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Master Thesis Seminar, Ziwei He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99701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7.xml"/><Relationship Id="rId6" Type="http://schemas.openxmlformats.org/officeDocument/2006/relationships/image" Target="../media/image34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8.xml"/><Relationship Id="rId6" Type="http://schemas.openxmlformats.org/officeDocument/2006/relationships/image" Target="../media/image39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9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hyperlink" Target="https://github.com/Max-ChenFei/VPE_IP/issues/59#issuecomment-1893543357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x-ChenFei/VPE_IP/issues/77#issuecomment-200952679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1.gif"/><Relationship Id="rId7" Type="http://schemas.microsoft.com/office/2007/relationships/hdphoto" Target="../media/hdphoto3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10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0.xml"/><Relationship Id="rId4" Type="http://schemas.openxmlformats.org/officeDocument/2006/relationships/hyperlink" Target="https://github.com/Max-ChenFei/VPE_IP/issues/68#issuecomment-1966962552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1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4.sv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3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4.wdp"/><Relationship Id="rId3" Type="http://schemas.openxmlformats.org/officeDocument/2006/relationships/notesSlide" Target="../notesSlides/notesSlide3.xml"/><Relationship Id="rId7" Type="http://schemas.microsoft.com/office/2007/relationships/hdphoto" Target="../media/hdphoto1.wdp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.xml"/><Relationship Id="rId6" Type="http://schemas.openxmlformats.org/officeDocument/2006/relationships/image" Target="../media/image23.png"/><Relationship Id="rId11" Type="http://schemas.microsoft.com/office/2007/relationships/hdphoto" Target="../media/hdphoto3.wdp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customXml" Target="../ink/ink1.xml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6.xml"/><Relationship Id="rId4" Type="http://schemas.openxmlformats.org/officeDocument/2006/relationships/hyperlink" Target="https://github.com/Max-ChenFei/VPE_IP/issues/72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7.xml"/><Relationship Id="rId6" Type="http://schemas.openxmlformats.org/officeDocument/2006/relationships/image" Target="../media/image42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3.xml"/><Relationship Id="rId6" Type="http://schemas.openxmlformats.org/officeDocument/2006/relationships/image" Target="../media/image29.png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1.gif"/><Relationship Id="rId7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10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7.sv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5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6.xml"/><Relationship Id="rId6" Type="http://schemas.openxmlformats.org/officeDocument/2006/relationships/image" Target="../media/image34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E5DEC-7259-880A-A71C-B7D51F219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2440261"/>
            <a:ext cx="11144250" cy="2320377"/>
          </a:xfrm>
        </p:spPr>
        <p:txBody>
          <a:bodyPr>
            <a:normAutofit fontScale="90000"/>
          </a:bodyPr>
          <a:lstStyle/>
          <a:p>
            <a:r>
              <a:rPr lang="en-GB" sz="4400" dirty="0">
                <a:solidFill>
                  <a:srgbClr val="09427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Integrating ImageJ/Fiji Image Processing </a:t>
            </a:r>
            <a:br>
              <a:rPr lang="en-GB" sz="4400" dirty="0">
                <a:solidFill>
                  <a:srgbClr val="09427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</a:br>
            <a:r>
              <a:rPr lang="en-GB" sz="4400" dirty="0">
                <a:solidFill>
                  <a:srgbClr val="09427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in Chaldene Visual Programming System</a:t>
            </a:r>
            <a:br>
              <a:rPr lang="en-US" dirty="0"/>
            </a:br>
            <a:endParaRPr lang="LID4096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2B176F1-B6DB-15F9-E35D-8823A5911710}"/>
              </a:ext>
            </a:extLst>
          </p:cNvPr>
          <p:cNvSpPr txBox="1">
            <a:spLocks/>
          </p:cNvSpPr>
          <p:nvPr/>
        </p:nvSpPr>
        <p:spPr>
          <a:xfrm>
            <a:off x="8917905" y="5326126"/>
            <a:ext cx="3274095" cy="1447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000" dirty="0">
                <a:solidFill>
                  <a:schemeClr val="bg2">
                    <a:lumMod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Z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iwei He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000" dirty="0">
                <a:solidFill>
                  <a:schemeClr val="bg2">
                    <a:lumMod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Master Thesis Seminar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March 22, 2024, Saarbrücken, Germany</a:t>
            </a:r>
          </a:p>
          <a:p>
            <a:pPr marL="0" indent="0">
              <a:buNone/>
            </a:pPr>
            <a:endParaRPr lang="en-GB" sz="20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6115F678-E505-B64B-71C8-139A11F98EBA}"/>
              </a:ext>
            </a:extLst>
          </p:cNvPr>
          <p:cNvSpPr txBox="1">
            <a:spLocks/>
          </p:cNvSpPr>
          <p:nvPr/>
        </p:nvSpPr>
        <p:spPr>
          <a:xfrm>
            <a:off x="4374480" y="6049781"/>
            <a:ext cx="5232364" cy="307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2" name="Grafik 9">
            <a:extLst>
              <a:ext uri="{FF2B5EF4-FFF2-40B4-BE49-F238E27FC236}">
                <a16:creationId xmlns:a16="http://schemas.microsoft.com/office/drawing/2014/main" id="{79168333-1A87-390D-B4E8-FB6E98C81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7" b="54561"/>
          <a:stretch>
            <a:fillRect/>
          </a:stretch>
        </p:blipFill>
        <p:spPr bwMode="auto">
          <a:xfrm>
            <a:off x="390525" y="5871172"/>
            <a:ext cx="1937893" cy="972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3201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2FBA2CD-3A89-2380-3F47-DE167090D614}"/>
              </a:ext>
            </a:extLst>
          </p:cNvPr>
          <p:cNvSpPr/>
          <p:nvPr/>
        </p:nvSpPr>
        <p:spPr>
          <a:xfrm rot="360000">
            <a:off x="5917233" y="3021787"/>
            <a:ext cx="2022358" cy="19263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39700" dist="190500" dir="480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926CE4C3-9F86-4992-B957-0D6EC7365049}"/>
              </a:ext>
            </a:extLst>
          </p:cNvPr>
          <p:cNvGrpSpPr/>
          <p:nvPr/>
        </p:nvGrpSpPr>
        <p:grpSpPr>
          <a:xfrm>
            <a:off x="12185495" y="2643645"/>
            <a:ext cx="2021029" cy="551054"/>
            <a:chOff x="5938157" y="2023976"/>
            <a:chExt cx="2569464" cy="551054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8018F2B-4F89-4CC8-9AFA-190CF000B36A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E928485-996B-40E4-A3E1-6A0E833B498E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effectLst/>
          </p:grpSpPr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C7C7E6D8-BD4E-465A-8298-ACC0EC643964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noProof="1">
                    <a:solidFill>
                      <a:schemeClr val="tx1"/>
                    </a:solidFill>
                  </a:rPr>
                  <a:t>Lorem Ipsum</a:t>
                </a:r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C8E089DE-36F1-4071-847C-506E13F51B7E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1EE2728-9CB4-469A-B6AF-45C88C8E566B}"/>
              </a:ext>
            </a:extLst>
          </p:cNvPr>
          <p:cNvGrpSpPr/>
          <p:nvPr/>
        </p:nvGrpSpPr>
        <p:grpSpPr>
          <a:xfrm>
            <a:off x="12198967" y="788218"/>
            <a:ext cx="2021029" cy="551054"/>
            <a:chOff x="5938157" y="2023976"/>
            <a:chExt cx="2569464" cy="551054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F8ABA5A-0FA1-49CA-A58B-A1051E661E51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01CFCBF2-7F68-4E9F-9C53-78D5792DADC5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effectLst/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C7D7EC61-7E40-4072-A4B1-1BF9FB0AE2A9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noProof="1">
                    <a:solidFill>
                      <a:schemeClr val="tx1"/>
                    </a:solidFill>
                  </a:rPr>
                  <a:t>Lorem Ipsum</a:t>
                </a: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FBB88835-81A5-47CC-9D64-60C1B07EC5A1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53F79F3-7D85-4ECE-A500-F39B0DDE8801}"/>
              </a:ext>
            </a:extLst>
          </p:cNvPr>
          <p:cNvGrpSpPr/>
          <p:nvPr/>
        </p:nvGrpSpPr>
        <p:grpSpPr>
          <a:xfrm>
            <a:off x="12198967" y="95490"/>
            <a:ext cx="2021029" cy="551054"/>
            <a:chOff x="5938157" y="2023976"/>
            <a:chExt cx="2569464" cy="551054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43BAC60-07C4-4DFB-AEB2-BD1CAF78C535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E2EEF8AF-A647-451B-93C1-E356B4E8FA75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effectLst/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001D4989-8354-41E3-B660-E01821EFE4F4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noProof="1">
                    <a:solidFill>
                      <a:schemeClr val="tx1"/>
                    </a:solidFill>
                  </a:rPr>
                  <a:t>Lorem Ipsum</a:t>
                </a:r>
              </a:p>
              <a:p>
                <a:pPr algn="ctr">
                  <a:lnSpc>
                    <a:spcPts val="1600"/>
                  </a:lnSpc>
                </a:pPr>
                <a:r>
                  <a:rPr lang="en-US" noProof="1">
                    <a:solidFill>
                      <a:schemeClr val="tx1"/>
                    </a:solidFill>
                  </a:rPr>
                  <a:t>Dolor Sit Amet</a:t>
                </a: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24F0E45-538B-4AC9-9801-722EE0101A22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19BE752-A756-4CE1-B9B0-FD24CEDFBF40}"/>
              </a:ext>
            </a:extLst>
          </p:cNvPr>
          <p:cNvGrpSpPr/>
          <p:nvPr/>
        </p:nvGrpSpPr>
        <p:grpSpPr>
          <a:xfrm>
            <a:off x="12198967" y="1550369"/>
            <a:ext cx="2021029" cy="551054"/>
            <a:chOff x="5938157" y="2023976"/>
            <a:chExt cx="2569464" cy="551054"/>
          </a:xfrm>
          <a:solidFill>
            <a:schemeClr val="accent2"/>
          </a:solidFill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539016A-5AC9-49BB-87D2-67CA7DDA5F75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CA68F3EB-D13E-4EDF-B359-FE703DCBE24B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B9876016-16B6-47E7-9CB2-9141C7508092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noProof="1">
                    <a:solidFill>
                      <a:schemeClr val="tx1"/>
                    </a:solidFill>
                  </a:rPr>
                  <a:t>Lorem Ipsum</a:t>
                </a:r>
              </a:p>
              <a:p>
                <a:pPr algn="ctr">
                  <a:lnSpc>
                    <a:spcPts val="1600"/>
                  </a:lnSpc>
                </a:pPr>
                <a:r>
                  <a:rPr lang="en-US" noProof="1">
                    <a:solidFill>
                      <a:schemeClr val="tx1"/>
                    </a:solidFill>
                  </a:rPr>
                  <a:t>Dolor Sit Amet</a:t>
                </a: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4F0D6347-71DF-48EE-BA24-4B2DE362A350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FC2E1D4-0FD1-43B5-A6B2-76B747325D25}"/>
              </a:ext>
            </a:extLst>
          </p:cNvPr>
          <p:cNvGrpSpPr/>
          <p:nvPr/>
        </p:nvGrpSpPr>
        <p:grpSpPr>
          <a:xfrm>
            <a:off x="12203250" y="3843640"/>
            <a:ext cx="2021029" cy="551054"/>
            <a:chOff x="5938157" y="2023976"/>
            <a:chExt cx="2569464" cy="551054"/>
          </a:xfrm>
          <a:solidFill>
            <a:schemeClr val="accent2"/>
          </a:solidFill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75A6302F-840C-4705-B493-C2CA94FAD72B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EBD0F034-5054-4C72-89C2-A836C76BF914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E159ECD5-48D2-4B0C-9AEF-214EE6065CF3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noProof="1">
                    <a:solidFill>
                      <a:schemeClr val="tx1"/>
                    </a:solidFill>
                  </a:rPr>
                  <a:t>Lorem Ipsum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822934BE-B944-4791-8F1F-7859C4AC3B3F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A2774AEF-B9EB-472B-95DF-9B0078605672}"/>
              </a:ext>
            </a:extLst>
          </p:cNvPr>
          <p:cNvGrpSpPr/>
          <p:nvPr/>
        </p:nvGrpSpPr>
        <p:grpSpPr>
          <a:xfrm>
            <a:off x="759286" y="4490278"/>
            <a:ext cx="3639218" cy="948610"/>
            <a:chOff x="5938157" y="1624953"/>
            <a:chExt cx="2569464" cy="948610"/>
          </a:xfrm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D968C6E-E336-464E-8B46-B103A520A870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C2FBAF8-19E1-4015-B8B4-1778DF24E7D7}"/>
                </a:ext>
              </a:extLst>
            </p:cNvPr>
            <p:cNvGrpSpPr/>
            <p:nvPr/>
          </p:nvGrpSpPr>
          <p:grpSpPr>
            <a:xfrm>
              <a:off x="5938157" y="1624953"/>
              <a:ext cx="2569464" cy="948610"/>
              <a:chOff x="5921828" y="3217979"/>
              <a:chExt cx="2569464" cy="948610"/>
            </a:xfrm>
            <a:effectLst/>
          </p:grpSpPr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9F6DABB4-60A2-46DC-9F66-382B29C24783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How to handle </a:t>
                </a:r>
                <a:r>
                  <a:rPr lang="en-US" sz="1600" b="1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Java-based</a:t>
                </a:r>
                <a:r>
                  <a:rPr lang="en-US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ImageJ </a:t>
                </a:r>
              </a:p>
              <a:p>
                <a:pPr algn="ctr"/>
                <a:r>
                  <a:rPr lang="en-US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 </a:t>
                </a:r>
                <a:r>
                  <a:rPr lang="en-US" sz="1600" b="1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Python-based</a:t>
                </a:r>
                <a:r>
                  <a:rPr lang="en-US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Chaldene in the same Jupyter notebook?</a:t>
                </a: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8BE43649-A2F9-4268-8E52-7E8BEDA0B0FA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55D7A2-8A2E-925F-D515-B35C71EBCD96}"/>
              </a:ext>
            </a:extLst>
          </p:cNvPr>
          <p:cNvSpPr txBox="1"/>
          <p:nvPr/>
        </p:nvSpPr>
        <p:spPr>
          <a:xfrm>
            <a:off x="604837" y="136525"/>
            <a:ext cx="8725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Methodology – Polyglot Notebook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0068B8EF-F041-1428-1BB4-89E249227D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570363" y="2096382"/>
            <a:ext cx="372305" cy="574984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E4EE482-930D-418B-7A6B-0BE069386AD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552702" y="3175655"/>
            <a:ext cx="372305" cy="610307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F5ED22-223C-ADA3-AC12-0567CD792433}"/>
              </a:ext>
            </a:extLst>
          </p:cNvPr>
          <p:cNvGrpSpPr/>
          <p:nvPr/>
        </p:nvGrpSpPr>
        <p:grpSpPr>
          <a:xfrm>
            <a:off x="12185494" y="5459666"/>
            <a:ext cx="2021029" cy="551054"/>
            <a:chOff x="5938157" y="2023976"/>
            <a:chExt cx="2569464" cy="551054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2980CF3-5C43-99F4-A823-E757CBB4D13E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E122B28-A00E-D93F-4B35-BEF474200FB6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235867-C3E2-F072-5EB6-B923B0705DD1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noProof="1">
                    <a:solidFill>
                      <a:schemeClr val="tx1"/>
                    </a:solidFill>
                  </a:rPr>
                  <a:t>Lorem Ipsum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E89BF0-F689-9103-4DF1-5C24ABCE14C4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A9E6EF-8F09-38B2-BE7E-7E57252E2356}"/>
              </a:ext>
            </a:extLst>
          </p:cNvPr>
          <p:cNvGrpSpPr/>
          <p:nvPr/>
        </p:nvGrpSpPr>
        <p:grpSpPr>
          <a:xfrm>
            <a:off x="12198967" y="6116268"/>
            <a:ext cx="2021029" cy="551054"/>
            <a:chOff x="5938157" y="2023976"/>
            <a:chExt cx="2569464" cy="551054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2A4A63E-4B76-252B-85F9-31765346E619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D61F51A-438A-DEAC-679A-85676F9ED0EF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3D08424-D32B-29F1-3167-89F85ACB7D07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noProof="1">
                    <a:solidFill>
                      <a:schemeClr val="bg1"/>
                    </a:solidFill>
                  </a:rPr>
                  <a:t>Lorem Ipsum</a:t>
                </a:r>
              </a:p>
              <a:p>
                <a:pPr algn="ctr">
                  <a:lnSpc>
                    <a:spcPts val="1600"/>
                  </a:lnSpc>
                </a:pPr>
                <a:r>
                  <a:rPr lang="en-US" noProof="1">
                    <a:solidFill>
                      <a:schemeClr val="bg1"/>
                    </a:solidFill>
                  </a:rPr>
                  <a:t>Dolor Sit Amet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1EC5114-7F74-5107-EA84-4A1F3B7D30CF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5821E87-4551-CD8E-F17A-3DDAFDC3E791}"/>
              </a:ext>
            </a:extLst>
          </p:cNvPr>
          <p:cNvGrpSpPr/>
          <p:nvPr/>
        </p:nvGrpSpPr>
        <p:grpSpPr>
          <a:xfrm>
            <a:off x="12198967" y="4651653"/>
            <a:ext cx="2021029" cy="551054"/>
            <a:chOff x="5938157" y="2023976"/>
            <a:chExt cx="2569464" cy="551054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3FE325-B1EA-D1B7-D0D5-7C8F9FBBD69E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E57238E-505E-ED81-CABF-17045D9D4DD7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A287020-69A6-8DDA-CEBA-5640E1672514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noProof="1">
                    <a:solidFill>
                      <a:schemeClr val="tx1"/>
                    </a:solidFill>
                  </a:rPr>
                  <a:t>Lorem Ipsum</a:t>
                </a:r>
              </a:p>
              <a:p>
                <a:pPr algn="ctr">
                  <a:lnSpc>
                    <a:spcPts val="1600"/>
                  </a:lnSpc>
                </a:pPr>
                <a:r>
                  <a:rPr lang="en-US" noProof="1">
                    <a:solidFill>
                      <a:schemeClr val="tx1"/>
                    </a:solidFill>
                  </a:rPr>
                  <a:t>Dolor Sit Amet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2EAD093-8682-204A-9BF8-744CE9C07D56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97A93B23-443A-3F0A-6CCE-51CA49450B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3159016" y="3157853"/>
            <a:ext cx="884461" cy="111891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C70E7585-D78C-BB59-9FA7-129E7AD099D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218422" y="1616015"/>
            <a:ext cx="758257" cy="107025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28AEA24-2663-5B8E-FDB3-6F63D02EEB93}"/>
              </a:ext>
            </a:extLst>
          </p:cNvPr>
          <p:cNvGrpSpPr/>
          <p:nvPr/>
        </p:nvGrpSpPr>
        <p:grpSpPr>
          <a:xfrm>
            <a:off x="-803920" y="2464643"/>
            <a:ext cx="388062" cy="358004"/>
            <a:chOff x="10590422" y="3525970"/>
            <a:chExt cx="713982" cy="658680"/>
          </a:xfrm>
        </p:grpSpPr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C4B26B1D-967C-2BF9-CF56-2255D851799C}"/>
                </a:ext>
              </a:extLst>
            </p:cNvPr>
            <p:cNvSpPr/>
            <p:nvPr/>
          </p:nvSpPr>
          <p:spPr>
            <a:xfrm>
              <a:off x="10590422" y="3525970"/>
              <a:ext cx="713982" cy="65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600" extrusionOk="0">
                  <a:moveTo>
                    <a:pt x="13671" y="21600"/>
                  </a:moveTo>
                  <a:lnTo>
                    <a:pt x="7537" y="21600"/>
                  </a:lnTo>
                  <a:cubicBezTo>
                    <a:pt x="5938" y="21600"/>
                    <a:pt x="4484" y="20669"/>
                    <a:pt x="3670" y="19129"/>
                  </a:cubicBezTo>
                  <a:lnTo>
                    <a:pt x="589" y="13255"/>
                  </a:lnTo>
                  <a:cubicBezTo>
                    <a:pt x="-196" y="11747"/>
                    <a:pt x="-196" y="9853"/>
                    <a:pt x="589" y="8345"/>
                  </a:cubicBezTo>
                  <a:lnTo>
                    <a:pt x="3670" y="2471"/>
                  </a:lnTo>
                  <a:cubicBezTo>
                    <a:pt x="4455" y="963"/>
                    <a:pt x="5938" y="0"/>
                    <a:pt x="7537" y="0"/>
                  </a:cubicBezTo>
                  <a:lnTo>
                    <a:pt x="13671" y="0"/>
                  </a:lnTo>
                  <a:cubicBezTo>
                    <a:pt x="15270" y="0"/>
                    <a:pt x="16724" y="931"/>
                    <a:pt x="17538" y="2471"/>
                  </a:cubicBezTo>
                  <a:lnTo>
                    <a:pt x="20619" y="8345"/>
                  </a:lnTo>
                  <a:cubicBezTo>
                    <a:pt x="21404" y="9853"/>
                    <a:pt x="21404" y="11747"/>
                    <a:pt x="20619" y="13255"/>
                  </a:cubicBezTo>
                  <a:lnTo>
                    <a:pt x="17538" y="19129"/>
                  </a:lnTo>
                  <a:cubicBezTo>
                    <a:pt x="16724" y="20669"/>
                    <a:pt x="15270" y="21600"/>
                    <a:pt x="13671" y="21600"/>
                  </a:cubicBezTo>
                  <a:close/>
                  <a:moveTo>
                    <a:pt x="7537" y="1637"/>
                  </a:moveTo>
                  <a:cubicBezTo>
                    <a:pt x="6461" y="1637"/>
                    <a:pt x="5473" y="2279"/>
                    <a:pt x="4950" y="3306"/>
                  </a:cubicBezTo>
                  <a:lnTo>
                    <a:pt x="1868" y="9179"/>
                  </a:lnTo>
                  <a:cubicBezTo>
                    <a:pt x="1345" y="10206"/>
                    <a:pt x="1345" y="11458"/>
                    <a:pt x="1868" y="12485"/>
                  </a:cubicBezTo>
                  <a:lnTo>
                    <a:pt x="4950" y="18358"/>
                  </a:lnTo>
                  <a:cubicBezTo>
                    <a:pt x="5473" y="19385"/>
                    <a:pt x="6490" y="20027"/>
                    <a:pt x="7537" y="20027"/>
                  </a:cubicBezTo>
                  <a:lnTo>
                    <a:pt x="13671" y="20027"/>
                  </a:lnTo>
                  <a:cubicBezTo>
                    <a:pt x="14747" y="20027"/>
                    <a:pt x="15735" y="19385"/>
                    <a:pt x="16258" y="18358"/>
                  </a:cubicBezTo>
                  <a:lnTo>
                    <a:pt x="19340" y="12485"/>
                  </a:lnTo>
                  <a:cubicBezTo>
                    <a:pt x="19863" y="11458"/>
                    <a:pt x="19863" y="10206"/>
                    <a:pt x="19340" y="9179"/>
                  </a:cubicBezTo>
                  <a:lnTo>
                    <a:pt x="16258" y="3306"/>
                  </a:lnTo>
                  <a:cubicBezTo>
                    <a:pt x="15735" y="2279"/>
                    <a:pt x="14718" y="1637"/>
                    <a:pt x="13671" y="1637"/>
                  </a:cubicBezTo>
                  <a:lnTo>
                    <a:pt x="7537" y="16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noFill/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41" name="Graphic 40" descr="Close with solid fill">
              <a:extLst>
                <a:ext uri="{FF2B5EF4-FFF2-40B4-BE49-F238E27FC236}">
                  <a16:creationId xmlns:a16="http://schemas.microsoft.com/office/drawing/2014/main" id="{F872A1A3-9F8A-D6F7-D449-7B28E631C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51295" y="3659192"/>
              <a:ext cx="392237" cy="392237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D01A172-1B42-75D4-C8D4-F01B37E4DC22}"/>
              </a:ext>
            </a:extLst>
          </p:cNvPr>
          <p:cNvGrpSpPr/>
          <p:nvPr/>
        </p:nvGrpSpPr>
        <p:grpSpPr>
          <a:xfrm>
            <a:off x="-817841" y="1917914"/>
            <a:ext cx="415905" cy="383695"/>
            <a:chOff x="10590429" y="5287534"/>
            <a:chExt cx="713975" cy="658680"/>
          </a:xfrm>
        </p:grpSpPr>
        <p:sp>
          <p:nvSpPr>
            <p:cNvPr id="139" name="Shape">
              <a:extLst>
                <a:ext uri="{FF2B5EF4-FFF2-40B4-BE49-F238E27FC236}">
                  <a16:creationId xmlns:a16="http://schemas.microsoft.com/office/drawing/2014/main" id="{E626147F-16A3-A7E9-25E6-25FD9CE95250}"/>
                </a:ext>
              </a:extLst>
            </p:cNvPr>
            <p:cNvSpPr/>
            <p:nvPr/>
          </p:nvSpPr>
          <p:spPr>
            <a:xfrm flipH="1">
              <a:off x="10590429" y="5287534"/>
              <a:ext cx="713975" cy="65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600" extrusionOk="0">
                  <a:moveTo>
                    <a:pt x="13671" y="21600"/>
                  </a:moveTo>
                  <a:lnTo>
                    <a:pt x="7537" y="21600"/>
                  </a:lnTo>
                  <a:cubicBezTo>
                    <a:pt x="5938" y="21600"/>
                    <a:pt x="4484" y="20669"/>
                    <a:pt x="3670" y="19129"/>
                  </a:cubicBezTo>
                  <a:lnTo>
                    <a:pt x="589" y="13255"/>
                  </a:lnTo>
                  <a:cubicBezTo>
                    <a:pt x="-196" y="11747"/>
                    <a:pt x="-196" y="9853"/>
                    <a:pt x="589" y="8345"/>
                  </a:cubicBezTo>
                  <a:lnTo>
                    <a:pt x="3670" y="2471"/>
                  </a:lnTo>
                  <a:cubicBezTo>
                    <a:pt x="4455" y="963"/>
                    <a:pt x="5938" y="0"/>
                    <a:pt x="7537" y="0"/>
                  </a:cubicBezTo>
                  <a:lnTo>
                    <a:pt x="13671" y="0"/>
                  </a:lnTo>
                  <a:cubicBezTo>
                    <a:pt x="15270" y="0"/>
                    <a:pt x="16724" y="931"/>
                    <a:pt x="17538" y="2471"/>
                  </a:cubicBezTo>
                  <a:lnTo>
                    <a:pt x="20619" y="8345"/>
                  </a:lnTo>
                  <a:cubicBezTo>
                    <a:pt x="21404" y="9853"/>
                    <a:pt x="21404" y="11747"/>
                    <a:pt x="20619" y="13255"/>
                  </a:cubicBezTo>
                  <a:lnTo>
                    <a:pt x="17538" y="19129"/>
                  </a:lnTo>
                  <a:cubicBezTo>
                    <a:pt x="16724" y="20669"/>
                    <a:pt x="15270" y="21600"/>
                    <a:pt x="13671" y="21600"/>
                  </a:cubicBezTo>
                  <a:close/>
                  <a:moveTo>
                    <a:pt x="7537" y="1637"/>
                  </a:moveTo>
                  <a:cubicBezTo>
                    <a:pt x="6461" y="1637"/>
                    <a:pt x="5473" y="2279"/>
                    <a:pt x="4950" y="3306"/>
                  </a:cubicBezTo>
                  <a:lnTo>
                    <a:pt x="1868" y="9179"/>
                  </a:lnTo>
                  <a:cubicBezTo>
                    <a:pt x="1345" y="10206"/>
                    <a:pt x="1345" y="11458"/>
                    <a:pt x="1868" y="12485"/>
                  </a:cubicBezTo>
                  <a:lnTo>
                    <a:pt x="4950" y="18358"/>
                  </a:lnTo>
                  <a:cubicBezTo>
                    <a:pt x="5473" y="19385"/>
                    <a:pt x="6490" y="20027"/>
                    <a:pt x="7537" y="20027"/>
                  </a:cubicBezTo>
                  <a:lnTo>
                    <a:pt x="13671" y="20027"/>
                  </a:lnTo>
                  <a:cubicBezTo>
                    <a:pt x="14747" y="20027"/>
                    <a:pt x="15735" y="19385"/>
                    <a:pt x="16258" y="18358"/>
                  </a:cubicBezTo>
                  <a:lnTo>
                    <a:pt x="19340" y="12485"/>
                  </a:lnTo>
                  <a:cubicBezTo>
                    <a:pt x="19863" y="11458"/>
                    <a:pt x="19863" y="10206"/>
                    <a:pt x="19340" y="9179"/>
                  </a:cubicBezTo>
                  <a:lnTo>
                    <a:pt x="16258" y="3306"/>
                  </a:lnTo>
                  <a:cubicBezTo>
                    <a:pt x="15735" y="2279"/>
                    <a:pt x="14718" y="1637"/>
                    <a:pt x="13671" y="1637"/>
                  </a:cubicBezTo>
                  <a:lnTo>
                    <a:pt x="7537" y="163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140" name="Graphic 139" descr="Checkmark with solid fill">
              <a:extLst>
                <a:ext uri="{FF2B5EF4-FFF2-40B4-BE49-F238E27FC236}">
                  <a16:creationId xmlns:a16="http://schemas.microsoft.com/office/drawing/2014/main" id="{9EE4E21E-25C7-8334-B663-D21FA731B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751298" y="5420756"/>
              <a:ext cx="392237" cy="392237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26C3B04-8FED-0367-DBA6-117D401B512E}"/>
              </a:ext>
            </a:extLst>
          </p:cNvPr>
          <p:cNvGrpSpPr/>
          <p:nvPr/>
        </p:nvGrpSpPr>
        <p:grpSpPr>
          <a:xfrm>
            <a:off x="-930286" y="965989"/>
            <a:ext cx="712800" cy="658800"/>
            <a:chOff x="10590422" y="3525970"/>
            <a:chExt cx="713982" cy="658680"/>
          </a:xfrm>
        </p:grpSpPr>
        <p:sp>
          <p:nvSpPr>
            <p:cNvPr id="142" name="Shape">
              <a:extLst>
                <a:ext uri="{FF2B5EF4-FFF2-40B4-BE49-F238E27FC236}">
                  <a16:creationId xmlns:a16="http://schemas.microsoft.com/office/drawing/2014/main" id="{46915A92-82CE-2E0F-3A45-BB6CEC504239}"/>
                </a:ext>
              </a:extLst>
            </p:cNvPr>
            <p:cNvSpPr/>
            <p:nvPr/>
          </p:nvSpPr>
          <p:spPr>
            <a:xfrm>
              <a:off x="10590422" y="3525970"/>
              <a:ext cx="713982" cy="65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600" extrusionOk="0">
                  <a:moveTo>
                    <a:pt x="13671" y="21600"/>
                  </a:moveTo>
                  <a:lnTo>
                    <a:pt x="7537" y="21600"/>
                  </a:lnTo>
                  <a:cubicBezTo>
                    <a:pt x="5938" y="21600"/>
                    <a:pt x="4484" y="20669"/>
                    <a:pt x="3670" y="19129"/>
                  </a:cubicBezTo>
                  <a:lnTo>
                    <a:pt x="589" y="13255"/>
                  </a:lnTo>
                  <a:cubicBezTo>
                    <a:pt x="-196" y="11747"/>
                    <a:pt x="-196" y="9853"/>
                    <a:pt x="589" y="8345"/>
                  </a:cubicBezTo>
                  <a:lnTo>
                    <a:pt x="3670" y="2471"/>
                  </a:lnTo>
                  <a:cubicBezTo>
                    <a:pt x="4455" y="963"/>
                    <a:pt x="5938" y="0"/>
                    <a:pt x="7537" y="0"/>
                  </a:cubicBezTo>
                  <a:lnTo>
                    <a:pt x="13671" y="0"/>
                  </a:lnTo>
                  <a:cubicBezTo>
                    <a:pt x="15270" y="0"/>
                    <a:pt x="16724" y="931"/>
                    <a:pt x="17538" y="2471"/>
                  </a:cubicBezTo>
                  <a:lnTo>
                    <a:pt x="20619" y="8345"/>
                  </a:lnTo>
                  <a:cubicBezTo>
                    <a:pt x="21404" y="9853"/>
                    <a:pt x="21404" y="11747"/>
                    <a:pt x="20619" y="13255"/>
                  </a:cubicBezTo>
                  <a:lnTo>
                    <a:pt x="17538" y="19129"/>
                  </a:lnTo>
                  <a:cubicBezTo>
                    <a:pt x="16724" y="20669"/>
                    <a:pt x="15270" y="21600"/>
                    <a:pt x="13671" y="21600"/>
                  </a:cubicBezTo>
                  <a:close/>
                  <a:moveTo>
                    <a:pt x="7537" y="1637"/>
                  </a:moveTo>
                  <a:cubicBezTo>
                    <a:pt x="6461" y="1637"/>
                    <a:pt x="5473" y="2279"/>
                    <a:pt x="4950" y="3306"/>
                  </a:cubicBezTo>
                  <a:lnTo>
                    <a:pt x="1868" y="9179"/>
                  </a:lnTo>
                  <a:cubicBezTo>
                    <a:pt x="1345" y="10206"/>
                    <a:pt x="1345" y="11458"/>
                    <a:pt x="1868" y="12485"/>
                  </a:cubicBezTo>
                  <a:lnTo>
                    <a:pt x="4950" y="18358"/>
                  </a:lnTo>
                  <a:cubicBezTo>
                    <a:pt x="5473" y="19385"/>
                    <a:pt x="6490" y="20027"/>
                    <a:pt x="7537" y="20027"/>
                  </a:cubicBezTo>
                  <a:lnTo>
                    <a:pt x="13671" y="20027"/>
                  </a:lnTo>
                  <a:cubicBezTo>
                    <a:pt x="14747" y="20027"/>
                    <a:pt x="15735" y="19385"/>
                    <a:pt x="16258" y="18358"/>
                  </a:cubicBezTo>
                  <a:lnTo>
                    <a:pt x="19340" y="12485"/>
                  </a:lnTo>
                  <a:cubicBezTo>
                    <a:pt x="19863" y="11458"/>
                    <a:pt x="19863" y="10206"/>
                    <a:pt x="19340" y="9179"/>
                  </a:cubicBezTo>
                  <a:lnTo>
                    <a:pt x="16258" y="3306"/>
                  </a:lnTo>
                  <a:cubicBezTo>
                    <a:pt x="15735" y="2279"/>
                    <a:pt x="14718" y="1637"/>
                    <a:pt x="13671" y="1637"/>
                  </a:cubicBezTo>
                  <a:lnTo>
                    <a:pt x="7537" y="16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noFill/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143" name="Graphic 142" descr="Close with solid fill">
              <a:extLst>
                <a:ext uri="{FF2B5EF4-FFF2-40B4-BE49-F238E27FC236}">
                  <a16:creationId xmlns:a16="http://schemas.microsoft.com/office/drawing/2014/main" id="{2C8108B7-A253-C7C9-087F-31871BE7B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51295" y="3659192"/>
              <a:ext cx="392237" cy="392237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5B63E7B-9B08-7F1F-AA0D-D8D134DB09A5}"/>
              </a:ext>
            </a:extLst>
          </p:cNvPr>
          <p:cNvGrpSpPr/>
          <p:nvPr/>
        </p:nvGrpSpPr>
        <p:grpSpPr>
          <a:xfrm>
            <a:off x="743296" y="1915618"/>
            <a:ext cx="2740163" cy="948610"/>
            <a:chOff x="5938157" y="1624953"/>
            <a:chExt cx="2569464" cy="94861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49E32C1-EACB-C45B-A4D1-D0C9617474FE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B0FF9C5F-B7A6-E7C9-4C8B-BE87816EDA8C}"/>
                </a:ext>
              </a:extLst>
            </p:cNvPr>
            <p:cNvGrpSpPr/>
            <p:nvPr/>
          </p:nvGrpSpPr>
          <p:grpSpPr>
            <a:xfrm>
              <a:off x="5938157" y="1624953"/>
              <a:ext cx="2569464" cy="948610"/>
              <a:chOff x="5921828" y="3217979"/>
              <a:chExt cx="2569464" cy="948610"/>
            </a:xfrm>
            <a:effectLst/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3C4D5C5-6FC5-F256-92BB-4F47CE466056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How to run </a:t>
                </a:r>
                <a:r>
                  <a:rPr lang="en-US" sz="1600" b="1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Java-based</a:t>
                </a:r>
                <a:r>
                  <a:rPr lang="en-US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ImageJ in Jupyterlab? 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3942D7B-3CC6-A4BE-25B7-B7C9B1832011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</p:txBody>
          </p: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9C9E9EA-F49F-A898-3AD1-6B1780801836}"/>
              </a:ext>
            </a:extLst>
          </p:cNvPr>
          <p:cNvGrpSpPr/>
          <p:nvPr/>
        </p:nvGrpSpPr>
        <p:grpSpPr>
          <a:xfrm>
            <a:off x="-931460" y="174063"/>
            <a:ext cx="713974" cy="658680"/>
            <a:chOff x="10590429" y="5287534"/>
            <a:chExt cx="713975" cy="658680"/>
          </a:xfrm>
        </p:grpSpPr>
        <p:sp>
          <p:nvSpPr>
            <p:cNvPr id="150" name="Shape">
              <a:extLst>
                <a:ext uri="{FF2B5EF4-FFF2-40B4-BE49-F238E27FC236}">
                  <a16:creationId xmlns:a16="http://schemas.microsoft.com/office/drawing/2014/main" id="{C938D256-4085-E89D-0E31-3AC5C5866816}"/>
                </a:ext>
              </a:extLst>
            </p:cNvPr>
            <p:cNvSpPr/>
            <p:nvPr/>
          </p:nvSpPr>
          <p:spPr>
            <a:xfrm flipH="1">
              <a:off x="10590429" y="5287534"/>
              <a:ext cx="713975" cy="65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600" extrusionOk="0">
                  <a:moveTo>
                    <a:pt x="13671" y="21600"/>
                  </a:moveTo>
                  <a:lnTo>
                    <a:pt x="7537" y="21600"/>
                  </a:lnTo>
                  <a:cubicBezTo>
                    <a:pt x="5938" y="21600"/>
                    <a:pt x="4484" y="20669"/>
                    <a:pt x="3670" y="19129"/>
                  </a:cubicBezTo>
                  <a:lnTo>
                    <a:pt x="589" y="13255"/>
                  </a:lnTo>
                  <a:cubicBezTo>
                    <a:pt x="-196" y="11747"/>
                    <a:pt x="-196" y="9853"/>
                    <a:pt x="589" y="8345"/>
                  </a:cubicBezTo>
                  <a:lnTo>
                    <a:pt x="3670" y="2471"/>
                  </a:lnTo>
                  <a:cubicBezTo>
                    <a:pt x="4455" y="963"/>
                    <a:pt x="5938" y="0"/>
                    <a:pt x="7537" y="0"/>
                  </a:cubicBezTo>
                  <a:lnTo>
                    <a:pt x="13671" y="0"/>
                  </a:lnTo>
                  <a:cubicBezTo>
                    <a:pt x="15270" y="0"/>
                    <a:pt x="16724" y="931"/>
                    <a:pt x="17538" y="2471"/>
                  </a:cubicBezTo>
                  <a:lnTo>
                    <a:pt x="20619" y="8345"/>
                  </a:lnTo>
                  <a:cubicBezTo>
                    <a:pt x="21404" y="9853"/>
                    <a:pt x="21404" y="11747"/>
                    <a:pt x="20619" y="13255"/>
                  </a:cubicBezTo>
                  <a:lnTo>
                    <a:pt x="17538" y="19129"/>
                  </a:lnTo>
                  <a:cubicBezTo>
                    <a:pt x="16724" y="20669"/>
                    <a:pt x="15270" y="21600"/>
                    <a:pt x="13671" y="21600"/>
                  </a:cubicBezTo>
                  <a:close/>
                  <a:moveTo>
                    <a:pt x="7537" y="1637"/>
                  </a:moveTo>
                  <a:cubicBezTo>
                    <a:pt x="6461" y="1637"/>
                    <a:pt x="5473" y="2279"/>
                    <a:pt x="4950" y="3306"/>
                  </a:cubicBezTo>
                  <a:lnTo>
                    <a:pt x="1868" y="9179"/>
                  </a:lnTo>
                  <a:cubicBezTo>
                    <a:pt x="1345" y="10206"/>
                    <a:pt x="1345" y="11458"/>
                    <a:pt x="1868" y="12485"/>
                  </a:cubicBezTo>
                  <a:lnTo>
                    <a:pt x="4950" y="18358"/>
                  </a:lnTo>
                  <a:cubicBezTo>
                    <a:pt x="5473" y="19385"/>
                    <a:pt x="6490" y="20027"/>
                    <a:pt x="7537" y="20027"/>
                  </a:cubicBezTo>
                  <a:lnTo>
                    <a:pt x="13671" y="20027"/>
                  </a:lnTo>
                  <a:cubicBezTo>
                    <a:pt x="14747" y="20027"/>
                    <a:pt x="15735" y="19385"/>
                    <a:pt x="16258" y="18358"/>
                  </a:cubicBezTo>
                  <a:lnTo>
                    <a:pt x="19340" y="12485"/>
                  </a:lnTo>
                  <a:cubicBezTo>
                    <a:pt x="19863" y="11458"/>
                    <a:pt x="19863" y="10206"/>
                    <a:pt x="19340" y="9179"/>
                  </a:cubicBezTo>
                  <a:lnTo>
                    <a:pt x="16258" y="3306"/>
                  </a:lnTo>
                  <a:cubicBezTo>
                    <a:pt x="15735" y="2279"/>
                    <a:pt x="14718" y="1637"/>
                    <a:pt x="13671" y="1637"/>
                  </a:cubicBezTo>
                  <a:lnTo>
                    <a:pt x="7537" y="163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151" name="Graphic 150" descr="Checkmark with solid fill">
              <a:extLst>
                <a:ext uri="{FF2B5EF4-FFF2-40B4-BE49-F238E27FC236}">
                  <a16:creationId xmlns:a16="http://schemas.microsoft.com/office/drawing/2014/main" id="{F45C930D-F024-C7A4-78E0-7EDA99EE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751298" y="5420756"/>
              <a:ext cx="392237" cy="39223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CE78D4-F0E9-8F54-499D-84E7E6BEAE76}"/>
              </a:ext>
            </a:extLst>
          </p:cNvPr>
          <p:cNvGrpSpPr/>
          <p:nvPr/>
        </p:nvGrpSpPr>
        <p:grpSpPr>
          <a:xfrm>
            <a:off x="4899313" y="1393091"/>
            <a:ext cx="3424617" cy="1980207"/>
            <a:chOff x="5242213" y="1345466"/>
            <a:chExt cx="3424617" cy="198020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B246CCA-BF2A-AF65-B5E7-1D784BA1AB54}"/>
                </a:ext>
              </a:extLst>
            </p:cNvPr>
            <p:cNvGrpSpPr/>
            <p:nvPr/>
          </p:nvGrpSpPr>
          <p:grpSpPr>
            <a:xfrm>
              <a:off x="5242213" y="1345466"/>
              <a:ext cx="3424617" cy="1980207"/>
              <a:chOff x="5938158" y="2023976"/>
              <a:chExt cx="2583356" cy="551054"/>
            </a:xfrm>
            <a:solidFill>
              <a:schemeClr val="accent4"/>
            </a:solidFill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1E6F2A0-8B94-1C80-20AD-472C0164B225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EE0FA9C-CB06-A91A-C8DE-139B5AA9831B}"/>
                  </a:ext>
                </a:extLst>
              </p:cNvPr>
              <p:cNvGrpSpPr/>
              <p:nvPr/>
            </p:nvGrpSpPr>
            <p:grpSpPr>
              <a:xfrm>
                <a:off x="5938158" y="2023976"/>
                <a:ext cx="2583356" cy="551054"/>
                <a:chOff x="5921829" y="3617002"/>
                <a:chExt cx="2583356" cy="551054"/>
              </a:xfrm>
              <a:grpFill/>
              <a:effectLst/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3586C375-EBF9-66EC-E0AF-88E71A5B1B9C}"/>
                    </a:ext>
                  </a:extLst>
                </p:cNvPr>
                <p:cNvSpPr/>
                <p:nvPr/>
              </p:nvSpPr>
              <p:spPr>
                <a:xfrm>
                  <a:off x="5921829" y="3617002"/>
                  <a:ext cx="2569464" cy="551054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bIns="0" rtlCol="0" anchor="ctr"/>
                <a:lstStyle/>
                <a:p>
                  <a:pPr algn="ctr">
                    <a:lnSpc>
                      <a:spcPts val="1600"/>
                    </a:lnSpc>
                  </a:pPr>
                  <a:endParaRPr lang="en-US" sz="1600" noProof="1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A6AC57A3-168D-35A9-08AB-12DFED1F807D}"/>
                    </a:ext>
                  </a:extLst>
                </p:cNvPr>
                <p:cNvSpPr/>
                <p:nvPr/>
              </p:nvSpPr>
              <p:spPr>
                <a:xfrm>
                  <a:off x="5921829" y="3617003"/>
                  <a:ext cx="2583356" cy="152455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noProof="1">
                      <a:latin typeface="Poppins Medium" panose="00000600000000000000" pitchFamily="2" charset="0"/>
                      <a:cs typeface="Poppins Medium" panose="00000600000000000000" pitchFamily="2" charset="0"/>
                    </a:rPr>
                    <a:t>BeakerX + ImageJ Gateway </a:t>
                  </a:r>
                </a:p>
              </p:txBody>
            </p:sp>
          </p:grp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8ED5B842-B412-EA5E-B573-7D352991441B}"/>
                </a:ext>
              </a:extLst>
            </p:cNvPr>
            <p:cNvSpPr txBox="1"/>
            <p:nvPr/>
          </p:nvSpPr>
          <p:spPr>
            <a:xfrm>
              <a:off x="5384840" y="1962525"/>
              <a:ext cx="3251643" cy="790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GB" sz="1400" u="none" strike="noStrike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B</a:t>
              </a:r>
              <a:r>
                <a:rPr lang="en-US" altLang="zh-CN" sz="1400" u="none" strike="noStrike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eakerX </a:t>
              </a:r>
              <a:r>
                <a:rPr lang="en-GB" sz="1400" u="none" strike="noStrike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supporting</a:t>
              </a:r>
            </a:p>
            <a:p>
              <a:pPr lvl="1">
                <a:lnSpc>
                  <a:spcPct val="110000"/>
                </a:lnSpc>
              </a:pPr>
              <a:r>
                <a:rPr lang="en-GB" sz="1400" u="none" strike="noStrike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 Java kernel</a:t>
              </a:r>
            </a:p>
            <a:p>
              <a:pPr lvl="1">
                <a:lnSpc>
                  <a:spcPct val="110000"/>
                </a:lnSpc>
              </a:pPr>
              <a:r>
                <a:rPr lang="en-GB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 %classpath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A288792-A1C5-36FB-1B62-0E673D2077C1}"/>
                </a:ext>
              </a:extLst>
            </p:cNvPr>
            <p:cNvSpPr txBox="1"/>
            <p:nvPr/>
          </p:nvSpPr>
          <p:spPr>
            <a:xfrm>
              <a:off x="5319687" y="2675463"/>
              <a:ext cx="3328726" cy="33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GB" sz="1400" u="none" strike="noStrike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Get access to ImageJ API via gateway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831C36-3D8C-3C40-FA52-31AF3EE602DE}"/>
              </a:ext>
            </a:extLst>
          </p:cNvPr>
          <p:cNvGrpSpPr/>
          <p:nvPr/>
        </p:nvGrpSpPr>
        <p:grpSpPr>
          <a:xfrm>
            <a:off x="9733582" y="2034804"/>
            <a:ext cx="713974" cy="658680"/>
            <a:chOff x="10590429" y="5287534"/>
            <a:chExt cx="713975" cy="658680"/>
          </a:xfrm>
        </p:grpSpPr>
        <p:sp>
          <p:nvSpPr>
            <p:cNvPr id="156" name="Shape">
              <a:extLst>
                <a:ext uri="{FF2B5EF4-FFF2-40B4-BE49-F238E27FC236}">
                  <a16:creationId xmlns:a16="http://schemas.microsoft.com/office/drawing/2014/main" id="{9A2C7D6E-5790-5E4E-EBEF-F3D4C6C332EA}"/>
                </a:ext>
              </a:extLst>
            </p:cNvPr>
            <p:cNvSpPr/>
            <p:nvPr/>
          </p:nvSpPr>
          <p:spPr>
            <a:xfrm flipH="1">
              <a:off x="10590429" y="5287534"/>
              <a:ext cx="713975" cy="65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600" extrusionOk="0">
                  <a:moveTo>
                    <a:pt x="13671" y="21600"/>
                  </a:moveTo>
                  <a:lnTo>
                    <a:pt x="7537" y="21600"/>
                  </a:lnTo>
                  <a:cubicBezTo>
                    <a:pt x="5938" y="21600"/>
                    <a:pt x="4484" y="20669"/>
                    <a:pt x="3670" y="19129"/>
                  </a:cubicBezTo>
                  <a:lnTo>
                    <a:pt x="589" y="13255"/>
                  </a:lnTo>
                  <a:cubicBezTo>
                    <a:pt x="-196" y="11747"/>
                    <a:pt x="-196" y="9853"/>
                    <a:pt x="589" y="8345"/>
                  </a:cubicBezTo>
                  <a:lnTo>
                    <a:pt x="3670" y="2471"/>
                  </a:lnTo>
                  <a:cubicBezTo>
                    <a:pt x="4455" y="963"/>
                    <a:pt x="5938" y="0"/>
                    <a:pt x="7537" y="0"/>
                  </a:cubicBezTo>
                  <a:lnTo>
                    <a:pt x="13671" y="0"/>
                  </a:lnTo>
                  <a:cubicBezTo>
                    <a:pt x="15270" y="0"/>
                    <a:pt x="16724" y="931"/>
                    <a:pt x="17538" y="2471"/>
                  </a:cubicBezTo>
                  <a:lnTo>
                    <a:pt x="20619" y="8345"/>
                  </a:lnTo>
                  <a:cubicBezTo>
                    <a:pt x="21404" y="9853"/>
                    <a:pt x="21404" y="11747"/>
                    <a:pt x="20619" y="13255"/>
                  </a:cubicBezTo>
                  <a:lnTo>
                    <a:pt x="17538" y="19129"/>
                  </a:lnTo>
                  <a:cubicBezTo>
                    <a:pt x="16724" y="20669"/>
                    <a:pt x="15270" y="21600"/>
                    <a:pt x="13671" y="21600"/>
                  </a:cubicBezTo>
                  <a:close/>
                  <a:moveTo>
                    <a:pt x="7537" y="1637"/>
                  </a:moveTo>
                  <a:cubicBezTo>
                    <a:pt x="6461" y="1637"/>
                    <a:pt x="5473" y="2279"/>
                    <a:pt x="4950" y="3306"/>
                  </a:cubicBezTo>
                  <a:lnTo>
                    <a:pt x="1868" y="9179"/>
                  </a:lnTo>
                  <a:cubicBezTo>
                    <a:pt x="1345" y="10206"/>
                    <a:pt x="1345" y="11458"/>
                    <a:pt x="1868" y="12485"/>
                  </a:cubicBezTo>
                  <a:lnTo>
                    <a:pt x="4950" y="18358"/>
                  </a:lnTo>
                  <a:cubicBezTo>
                    <a:pt x="5473" y="19385"/>
                    <a:pt x="6490" y="20027"/>
                    <a:pt x="7537" y="20027"/>
                  </a:cubicBezTo>
                  <a:lnTo>
                    <a:pt x="13671" y="20027"/>
                  </a:lnTo>
                  <a:cubicBezTo>
                    <a:pt x="14747" y="20027"/>
                    <a:pt x="15735" y="19385"/>
                    <a:pt x="16258" y="18358"/>
                  </a:cubicBezTo>
                  <a:lnTo>
                    <a:pt x="19340" y="12485"/>
                  </a:lnTo>
                  <a:cubicBezTo>
                    <a:pt x="19863" y="11458"/>
                    <a:pt x="19863" y="10206"/>
                    <a:pt x="19340" y="9179"/>
                  </a:cubicBezTo>
                  <a:lnTo>
                    <a:pt x="16258" y="3306"/>
                  </a:lnTo>
                  <a:cubicBezTo>
                    <a:pt x="15735" y="2279"/>
                    <a:pt x="14718" y="1637"/>
                    <a:pt x="13671" y="1637"/>
                  </a:cubicBezTo>
                  <a:lnTo>
                    <a:pt x="7537" y="163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157" name="Graphic 156" descr="Checkmark with solid fill">
              <a:extLst>
                <a:ext uri="{FF2B5EF4-FFF2-40B4-BE49-F238E27FC236}">
                  <a16:creationId xmlns:a16="http://schemas.microsoft.com/office/drawing/2014/main" id="{FFB68364-BB22-9341-6899-D94A73011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751298" y="5420756"/>
              <a:ext cx="392237" cy="392237"/>
            </a:xfrm>
            <a:prstGeom prst="rect">
              <a:avLst/>
            </a:prstGeom>
          </p:spPr>
        </p:pic>
      </p:grp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B349D99D-42A0-5735-D417-44D8D0276C32}"/>
              </a:ext>
            </a:extLst>
          </p:cNvPr>
          <p:cNvCxnSpPr>
            <a:cxnSpLocks/>
            <a:stCxn id="254" idx="3"/>
            <a:endCxn id="42" idx="1"/>
          </p:cNvCxnSpPr>
          <p:nvPr/>
        </p:nvCxnSpPr>
        <p:spPr>
          <a:xfrm flipV="1">
            <a:off x="4398504" y="4962093"/>
            <a:ext cx="511288" cy="24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6FA2E9E-5028-0F72-0B99-91F4EF9C0CC5}"/>
              </a:ext>
            </a:extLst>
          </p:cNvPr>
          <p:cNvGrpSpPr/>
          <p:nvPr/>
        </p:nvGrpSpPr>
        <p:grpSpPr>
          <a:xfrm>
            <a:off x="9036980" y="5316980"/>
            <a:ext cx="2402545" cy="551054"/>
            <a:chOff x="5938157" y="2023976"/>
            <a:chExt cx="2569464" cy="551054"/>
          </a:xfrm>
          <a:solidFill>
            <a:schemeClr val="accent4"/>
          </a:solidFill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D85ADFEB-F671-EBFE-AAC3-2CBE972654CA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167F4F9F-EB66-218B-40CF-42F7AE708202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2B4B44EA-24B6-464B-7545-C7656AC5F443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1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Poppins Medium" panose="00000600000000000000" pitchFamily="2" charset="0"/>
                    <a:ea typeface="Open Sans" panose="020B0606030504020204" pitchFamily="34" charset="0"/>
                    <a:cs typeface="Poppins Medium" panose="00000600000000000000" pitchFamily="2" charset="0"/>
                  </a:rPr>
                  <a:t>PolyJus Notebook </a:t>
                </a:r>
                <a:r>
                  <a:rPr kumimoji="0" lang="en-US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[11]</a:t>
                </a:r>
                <a:endParaRPr kumimoji="0" lang="en-US" sz="1600" b="0" i="0" u="none" strike="noStrike" kern="1200" cap="none" spc="0" normalizeH="0" baseline="0" noProof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D6466C5A-9C05-FADB-BC57-17D5F8C0D88C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1EC8093-805D-8EEF-E333-E5EC671B1199}"/>
              </a:ext>
            </a:extLst>
          </p:cNvPr>
          <p:cNvGrpSpPr/>
          <p:nvPr/>
        </p:nvGrpSpPr>
        <p:grpSpPr>
          <a:xfrm>
            <a:off x="9017929" y="4071702"/>
            <a:ext cx="2402545" cy="551054"/>
            <a:chOff x="5938157" y="2023976"/>
            <a:chExt cx="2569464" cy="551054"/>
          </a:xfrm>
          <a:solidFill>
            <a:schemeClr val="accent4"/>
          </a:solidFill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46DB7BA6-FB5B-6173-95FB-2E36C86E2482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83794747-FD38-58E5-2290-12FF94EDAFD8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07A155DC-E6EC-A07D-395E-5169EB6EE2FE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1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Poppins Medium" panose="00000600000000000000" pitchFamily="2" charset="0"/>
                    <a:ea typeface="Open Sans" panose="020B0606030504020204" pitchFamily="34" charset="0"/>
                    <a:cs typeface="Poppins Medium" panose="00000600000000000000" pitchFamily="2" charset="0"/>
                  </a:rPr>
                  <a:t>SoS Notebook </a:t>
                </a:r>
                <a:r>
                  <a:rPr lang="en-US" sz="12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[10]</a:t>
                </a:r>
                <a:endParaRPr kumimoji="0" lang="en-US" sz="1600" b="0" i="0" u="none" strike="noStrike" kern="1200" cap="none" spc="0" normalizeH="0" baseline="0" noProof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4B046215-1157-668D-F9DC-C29B21EC01DD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5C9AFEBE-0237-E44C-A8D3-66DD0864A4F1}"/>
              </a:ext>
            </a:extLst>
          </p:cNvPr>
          <p:cNvCxnSpPr>
            <a:cxnSpLocks/>
            <a:stCxn id="42" idx="3"/>
            <a:endCxn id="208" idx="1"/>
          </p:cNvCxnSpPr>
          <p:nvPr/>
        </p:nvCxnSpPr>
        <p:spPr>
          <a:xfrm flipV="1">
            <a:off x="8455834" y="4347229"/>
            <a:ext cx="562095" cy="614864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3CC02A0-56D6-5624-A3B6-31EB270E07BC}"/>
              </a:ext>
            </a:extLst>
          </p:cNvPr>
          <p:cNvCxnSpPr>
            <a:cxnSpLocks/>
            <a:stCxn id="42" idx="3"/>
            <a:endCxn id="192" idx="1"/>
          </p:cNvCxnSpPr>
          <p:nvPr/>
        </p:nvCxnSpPr>
        <p:spPr>
          <a:xfrm>
            <a:off x="8455834" y="4962093"/>
            <a:ext cx="581146" cy="630414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572EF1-0031-1BA6-5FD8-1D9700CC4050}"/>
              </a:ext>
            </a:extLst>
          </p:cNvPr>
          <p:cNvCxnSpPr>
            <a:cxnSpLocks/>
            <a:stCxn id="144" idx="3"/>
            <a:endCxn id="129" idx="1"/>
          </p:cNvCxnSpPr>
          <p:nvPr/>
        </p:nvCxnSpPr>
        <p:spPr>
          <a:xfrm flipV="1">
            <a:off x="3483459" y="2383195"/>
            <a:ext cx="1415854" cy="67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490B7C-140C-F629-15B2-E83920460A5F}"/>
              </a:ext>
            </a:extLst>
          </p:cNvPr>
          <p:cNvCxnSpPr>
            <a:cxnSpLocks/>
          </p:cNvCxnSpPr>
          <p:nvPr/>
        </p:nvCxnSpPr>
        <p:spPr>
          <a:xfrm flipV="1">
            <a:off x="8293584" y="2383195"/>
            <a:ext cx="1440000" cy="67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DD0FE3AE-2DAB-CF8A-5E93-67F9B4147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91831268-D289-6B70-7B53-3852C55FC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id="{552358A1-5CC0-9B46-CE65-816E81274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10</a:t>
            </a:fld>
            <a:endParaRPr lang="LID4096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E347E-3B62-410F-2262-812587F63332}"/>
              </a:ext>
            </a:extLst>
          </p:cNvPr>
          <p:cNvSpPr txBox="1"/>
          <p:nvPr/>
        </p:nvSpPr>
        <p:spPr>
          <a:xfrm>
            <a:off x="681292" y="1624789"/>
            <a:ext cx="1101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First step</a:t>
            </a:r>
            <a:endParaRPr lang="LID4096" sz="1600" dirty="0">
              <a:solidFill>
                <a:schemeClr val="accent4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DE08C-6F6E-C51A-1257-108275A3760F}"/>
              </a:ext>
            </a:extLst>
          </p:cNvPr>
          <p:cNvSpPr txBox="1"/>
          <p:nvPr/>
        </p:nvSpPr>
        <p:spPr>
          <a:xfrm>
            <a:off x="684723" y="4190355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Next step</a:t>
            </a:r>
            <a:endParaRPr lang="LID4096" sz="1600" dirty="0">
              <a:solidFill>
                <a:schemeClr val="accent4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0D41E58-C393-689C-2D4F-39BD2B14D118}"/>
              </a:ext>
            </a:extLst>
          </p:cNvPr>
          <p:cNvGrpSpPr/>
          <p:nvPr/>
        </p:nvGrpSpPr>
        <p:grpSpPr>
          <a:xfrm>
            <a:off x="4872922" y="3971989"/>
            <a:ext cx="3640469" cy="1980207"/>
            <a:chOff x="4872922" y="3971989"/>
            <a:chExt cx="3640469" cy="198020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6AA1AA7-FB8D-ADF9-9635-CEABC8440C13}"/>
                </a:ext>
              </a:extLst>
            </p:cNvPr>
            <p:cNvGrpSpPr/>
            <p:nvPr/>
          </p:nvGrpSpPr>
          <p:grpSpPr>
            <a:xfrm>
              <a:off x="4909792" y="3971989"/>
              <a:ext cx="3546042" cy="1980207"/>
              <a:chOff x="5177519" y="3642797"/>
              <a:chExt cx="3406201" cy="198020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7B7D1E7-C5A6-557A-F04C-1C3218931860}"/>
                  </a:ext>
                </a:extLst>
              </p:cNvPr>
              <p:cNvSpPr/>
              <p:nvPr/>
            </p:nvSpPr>
            <p:spPr>
              <a:xfrm rot="360000">
                <a:off x="6141542" y="5269120"/>
                <a:ext cx="2022358" cy="19263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1EBF3A9-3D10-064F-35C9-7B9E195C1F07}"/>
                  </a:ext>
                </a:extLst>
              </p:cNvPr>
              <p:cNvGrpSpPr/>
              <p:nvPr/>
            </p:nvGrpSpPr>
            <p:grpSpPr>
              <a:xfrm>
                <a:off x="5177519" y="3642797"/>
                <a:ext cx="3406201" cy="1980207"/>
                <a:chOff x="5938158" y="2023976"/>
                <a:chExt cx="2569464" cy="551054"/>
              </a:xfrm>
              <a:solidFill>
                <a:schemeClr val="accent4"/>
              </a:solidFill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30E6BA2-D0D9-744A-0797-561794D85D20}"/>
                    </a:ext>
                  </a:extLst>
                </p:cNvPr>
                <p:cNvSpPr/>
                <p:nvPr/>
              </p:nvSpPr>
              <p:spPr>
                <a:xfrm rot="360000">
                  <a:off x="6707485" y="2300352"/>
                  <a:ext cx="1597589" cy="144893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blurRad="139700" dist="190500" dir="4800000" algn="t" rotWithShape="0">
                    <a:prstClr val="black">
                      <a:alpha val="4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1"/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EE511221-362A-5B50-EFC0-DEBACE59C1AD}"/>
                    </a:ext>
                  </a:extLst>
                </p:cNvPr>
                <p:cNvGrpSpPr/>
                <p:nvPr/>
              </p:nvGrpSpPr>
              <p:grpSpPr>
                <a:xfrm>
                  <a:off x="5938158" y="2023976"/>
                  <a:ext cx="2569464" cy="551054"/>
                  <a:chOff x="5921829" y="3617002"/>
                  <a:chExt cx="2569464" cy="551054"/>
                </a:xfrm>
                <a:grpFill/>
                <a:effectLst/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623CE0BD-BF09-A29A-CE06-C57526938971}"/>
                      </a:ext>
                    </a:extLst>
                  </p:cNvPr>
                  <p:cNvSpPr/>
                  <p:nvPr/>
                </p:nvSpPr>
                <p:spPr>
                  <a:xfrm>
                    <a:off x="5921829" y="3617002"/>
                    <a:ext cx="2569464" cy="551054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0" bIns="0" rtlCol="0" anchor="ctr"/>
                  <a:lstStyle/>
                  <a:p>
                    <a:pPr algn="ctr">
                      <a:lnSpc>
                        <a:spcPts val="1600"/>
                      </a:lnSpc>
                    </a:pPr>
                    <a:endParaRPr lang="en-US" sz="1600" noProof="1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C0F72AC-0A30-1FF6-3E2E-3AB0EB665534}"/>
                      </a:ext>
                    </a:extLst>
                  </p:cNvPr>
                  <p:cNvSpPr/>
                  <p:nvPr/>
                </p:nvSpPr>
                <p:spPr>
                  <a:xfrm>
                    <a:off x="5921829" y="3617003"/>
                    <a:ext cx="2569464" cy="152455"/>
                  </a:xfrm>
                  <a:prstGeom prst="rect">
                    <a:avLst/>
                  </a:prstGeom>
                  <a:solidFill>
                    <a:schemeClr val="tx1">
                      <a:alpha val="1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noProof="1">
                        <a:latin typeface="Poppins Medium" panose="00000600000000000000" pitchFamily="2" charset="0"/>
                        <a:cs typeface="Poppins Medium" panose="00000600000000000000" pitchFamily="2" charset="0"/>
                      </a:rPr>
                      <a:t>Polyglot Notebook</a:t>
                    </a:r>
                  </a:p>
                </p:txBody>
              </p:sp>
            </p:grpSp>
          </p:grpSp>
        </p:grp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510D6E5A-D9A7-A12F-81D3-A3A5C1CED0C1}"/>
                </a:ext>
              </a:extLst>
            </p:cNvPr>
            <p:cNvSpPr/>
            <p:nvPr/>
          </p:nvSpPr>
          <p:spPr>
            <a:xfrm>
              <a:off x="5912704" y="4687278"/>
              <a:ext cx="1597775" cy="384926"/>
            </a:xfrm>
            <a:prstGeom prst="roundRect">
              <a:avLst/>
            </a:prstGeom>
            <a:solidFill>
              <a:srgbClr val="EA9C9D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Poppins" panose="00000500000000000000" pitchFamily="2" charset="0"/>
                  <a:cs typeface="Poppins" panose="00000500000000000000" pitchFamily="2" charset="0"/>
                </a:rPr>
                <a:t>Java Kernel</a:t>
              </a:r>
              <a:endParaRPr lang="LID4096" sz="16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641ED5D-E52F-E234-1089-F41CD4565D7E}"/>
                </a:ext>
              </a:extLst>
            </p:cNvPr>
            <p:cNvSpPr/>
            <p:nvPr/>
          </p:nvSpPr>
          <p:spPr>
            <a:xfrm>
              <a:off x="5932565" y="5310051"/>
              <a:ext cx="1597776" cy="384926"/>
            </a:xfrm>
            <a:prstGeom prst="round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Poppins" panose="00000500000000000000" pitchFamily="2" charset="0"/>
                  <a:cs typeface="Poppins" panose="00000500000000000000" pitchFamily="2" charset="0"/>
                </a:rPr>
                <a:t>Python Kernel</a:t>
              </a:r>
              <a:endParaRPr lang="LID4096" sz="14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BEE7ED-1E36-E237-7F8D-5F417F9C0ABF}"/>
                </a:ext>
              </a:extLst>
            </p:cNvPr>
            <p:cNvSpPr txBox="1"/>
            <p:nvPr/>
          </p:nvSpPr>
          <p:spPr>
            <a:xfrm>
              <a:off x="4872922" y="4824121"/>
              <a:ext cx="876794" cy="553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GB" sz="1400" u="none" strike="noStrike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Support</a:t>
              </a:r>
              <a:endParaRPr lang="en-GB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94BD857-4C8E-0E19-BE20-3509684C5695}"/>
                </a:ext>
              </a:extLst>
            </p:cNvPr>
            <p:cNvSpPr txBox="1"/>
            <p:nvPr/>
          </p:nvSpPr>
          <p:spPr>
            <a:xfrm>
              <a:off x="7491532" y="4923222"/>
              <a:ext cx="1021859" cy="553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GB" sz="1400" u="none" strike="noStrike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in one notebook</a:t>
              </a:r>
              <a:endParaRPr lang="en-GB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1" name="Left Brace 60">
              <a:extLst>
                <a:ext uri="{FF2B5EF4-FFF2-40B4-BE49-F238E27FC236}">
                  <a16:creationId xmlns:a16="http://schemas.microsoft.com/office/drawing/2014/main" id="{B4CA2DDA-3CE5-203E-DC3C-6535282AF60E}"/>
                </a:ext>
              </a:extLst>
            </p:cNvPr>
            <p:cNvSpPr/>
            <p:nvPr/>
          </p:nvSpPr>
          <p:spPr>
            <a:xfrm>
              <a:off x="5679233" y="4815124"/>
              <a:ext cx="232407" cy="785107"/>
            </a:xfrm>
            <a:prstGeom prst="leftBrace">
              <a:avLst>
                <a:gd name="adj1" fmla="val 24726"/>
                <a:gd name="adj2" fmla="val 5000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5415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55D7A2-8A2E-925F-D515-B35C71EBCD96}"/>
              </a:ext>
            </a:extLst>
          </p:cNvPr>
          <p:cNvSpPr txBox="1"/>
          <p:nvPr/>
        </p:nvSpPr>
        <p:spPr>
          <a:xfrm>
            <a:off x="604837" y="136525"/>
            <a:ext cx="8725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Methodology – Polyglot Notebook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A288792-A1C5-36FB-1B62-0E673D2077C1}"/>
              </a:ext>
            </a:extLst>
          </p:cNvPr>
          <p:cNvSpPr txBox="1"/>
          <p:nvPr/>
        </p:nvSpPr>
        <p:spPr>
          <a:xfrm>
            <a:off x="4809399" y="2934936"/>
            <a:ext cx="3328726" cy="332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40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Get access to ImageJ API via gateway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6FA2E9E-5028-0F72-0B99-91F4EF9C0CC5}"/>
              </a:ext>
            </a:extLst>
          </p:cNvPr>
          <p:cNvGrpSpPr/>
          <p:nvPr/>
        </p:nvGrpSpPr>
        <p:grpSpPr>
          <a:xfrm>
            <a:off x="9453246" y="3573765"/>
            <a:ext cx="2021029" cy="551054"/>
            <a:chOff x="5938157" y="2023976"/>
            <a:chExt cx="2569464" cy="551054"/>
          </a:xfrm>
          <a:solidFill>
            <a:schemeClr val="accent4"/>
          </a:solidFill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D85ADFEB-F671-EBFE-AAC3-2CBE972654CA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167F4F9F-EB66-218B-40CF-42F7AE708202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2B4B44EA-24B6-464B-7545-C7656AC5F443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1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Poppins Medium" panose="00000600000000000000" pitchFamily="2" charset="0"/>
                    <a:ea typeface="Open Sans" panose="020B0606030504020204" pitchFamily="34" charset="0"/>
                    <a:cs typeface="Poppins Medium" panose="00000600000000000000" pitchFamily="2" charset="0"/>
                  </a:rPr>
                  <a:t>PolyJus Notebook</a:t>
                </a: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D6466C5A-9C05-FADB-BC57-17D5F8C0D88C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1EC8093-805D-8EEF-E333-E5EC671B1199}"/>
              </a:ext>
            </a:extLst>
          </p:cNvPr>
          <p:cNvGrpSpPr/>
          <p:nvPr/>
        </p:nvGrpSpPr>
        <p:grpSpPr>
          <a:xfrm>
            <a:off x="5085485" y="3573765"/>
            <a:ext cx="2021029" cy="551054"/>
            <a:chOff x="5938157" y="2023976"/>
            <a:chExt cx="2569464" cy="551054"/>
          </a:xfrm>
          <a:solidFill>
            <a:schemeClr val="accent4"/>
          </a:solidFill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46DB7BA6-FB5B-6173-95FB-2E36C86E2482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83794747-FD38-58E5-2290-12FF94EDAFD8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07A155DC-E6EC-A07D-395E-5169EB6EE2FE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1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Poppins Medium" panose="00000600000000000000" pitchFamily="2" charset="0"/>
                    <a:ea typeface="Open Sans" panose="020B0606030504020204" pitchFamily="34" charset="0"/>
                    <a:cs typeface="Poppins Medium" panose="00000600000000000000" pitchFamily="2" charset="0"/>
                  </a:rPr>
                  <a:t>SoS Notebook</a:t>
                </a: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4B046215-1157-668D-F9DC-C29B21EC01DD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CE601CB-3333-D268-3713-998B9D6BF15C}"/>
              </a:ext>
            </a:extLst>
          </p:cNvPr>
          <p:cNvGrpSpPr/>
          <p:nvPr/>
        </p:nvGrpSpPr>
        <p:grpSpPr>
          <a:xfrm>
            <a:off x="555158" y="3567949"/>
            <a:ext cx="2569042" cy="551054"/>
            <a:chOff x="5938157" y="2023976"/>
            <a:chExt cx="2569464" cy="551054"/>
          </a:xfrm>
          <a:solidFill>
            <a:schemeClr val="accent4"/>
          </a:solidFill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3012C8D-D1AA-C81F-35F8-5E24FE2FB3EA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F1B9AD25-885F-FC9B-AC95-8C615289F932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B069CE-266B-E682-DF69-091CF87ED6A7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1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Poppins Medium" panose="00000600000000000000" pitchFamily="2" charset="0"/>
                    <a:ea typeface="Open Sans" panose="020B0606030504020204" pitchFamily="34" charset="0"/>
                    <a:cs typeface="Poppins Medium" panose="00000600000000000000" pitchFamily="2" charset="0"/>
                  </a:rPr>
                  <a:t>S</a:t>
                </a:r>
                <a:r>
                  <a:rPr kumimoji="0" lang="en-US" altLang="zh-CN" sz="1600" b="0" i="0" u="none" strike="noStrike" kern="1200" cap="none" spc="0" normalizeH="0" baseline="0" noProof="1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Poppins Medium" panose="00000600000000000000" pitchFamily="2" charset="0"/>
                    <a:ea typeface="Open Sans" panose="020B0606030504020204" pitchFamily="34" charset="0"/>
                    <a:cs typeface="Poppins Medium" panose="00000600000000000000" pitchFamily="2" charset="0"/>
                  </a:rPr>
                  <a:t>tandard Notebook</a:t>
                </a:r>
                <a:endParaRPr kumimoji="0" lang="en-US" sz="1600" b="0" i="0" u="none" strike="noStrike" kern="1200" cap="none" spc="0" normalizeH="0" baseline="0" noProof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Poppins Medium" panose="00000600000000000000" pitchFamily="2" charset="0"/>
                  <a:ea typeface="Open Sans" panose="020B0606030504020204" pitchFamily="34" charset="0"/>
                  <a:cs typeface="Poppins Medium" panose="00000600000000000000" pitchFamily="2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11835C44-4BE0-7482-A34D-7EE28E6DC56D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FBCE6FD9-EDD1-AC39-FD47-7153B107DA22}"/>
              </a:ext>
            </a:extLst>
          </p:cNvPr>
          <p:cNvGrpSpPr/>
          <p:nvPr/>
        </p:nvGrpSpPr>
        <p:grpSpPr>
          <a:xfrm>
            <a:off x="196961" y="5098126"/>
            <a:ext cx="3744704" cy="551054"/>
            <a:chOff x="5938157" y="2023976"/>
            <a:chExt cx="2569464" cy="551054"/>
          </a:xfrm>
          <a:solidFill>
            <a:schemeClr val="accent2"/>
          </a:solidFill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0C58102F-1576-8C6A-8073-451BE3BCC6E7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40B9C643-1329-E604-8C13-F61136C979EA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FF8BCB78-5CE8-7B1F-8691-AFC175D61AE2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sz="1400" noProof="1">
                    <a:solidFill>
                      <a:schemeClr val="tx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- Supports </a:t>
                </a:r>
                <a:r>
                  <a:rPr lang="en-US" sz="1400" b="1" noProof="1">
                    <a:solidFill>
                      <a:schemeClr val="tx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one</a:t>
                </a:r>
                <a:r>
                  <a:rPr lang="en-US" sz="1400" noProof="1">
                    <a:solidFill>
                      <a:schemeClr val="tx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 programming language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D546C119-A4D4-9F77-5390-ACE8C7CB9929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1"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E14A89CF-5725-A203-07DF-C5D4B2FFB9C8}"/>
              </a:ext>
            </a:extLst>
          </p:cNvPr>
          <p:cNvCxnSpPr/>
          <p:nvPr/>
        </p:nvCxnSpPr>
        <p:spPr>
          <a:xfrm>
            <a:off x="4096849" y="699522"/>
            <a:ext cx="0" cy="6158478"/>
          </a:xfrm>
          <a:prstGeom prst="line">
            <a:avLst/>
          </a:prstGeom>
          <a:ln w="19050" cap="flat" cmpd="sng" algn="ctr">
            <a:solidFill>
              <a:srgbClr val="5B9BD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1C7919C5-974D-F9DB-A780-4F009883F5D8}"/>
              </a:ext>
            </a:extLst>
          </p:cNvPr>
          <p:cNvCxnSpPr/>
          <p:nvPr/>
        </p:nvCxnSpPr>
        <p:spPr>
          <a:xfrm>
            <a:off x="8285606" y="699522"/>
            <a:ext cx="0" cy="6158478"/>
          </a:xfrm>
          <a:prstGeom prst="line">
            <a:avLst/>
          </a:prstGeom>
          <a:ln w="19050" cap="flat" cmpd="sng" algn="ctr">
            <a:solidFill>
              <a:srgbClr val="5B9BD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C470BDE1-15D8-4EA5-44F9-A7DE54FDE693}"/>
              </a:ext>
            </a:extLst>
          </p:cNvPr>
          <p:cNvGrpSpPr/>
          <p:nvPr/>
        </p:nvGrpSpPr>
        <p:grpSpPr>
          <a:xfrm>
            <a:off x="221326" y="4394694"/>
            <a:ext cx="3786188" cy="551054"/>
            <a:chOff x="5938157" y="2023976"/>
            <a:chExt cx="2569464" cy="551054"/>
          </a:xfrm>
          <a:solidFill>
            <a:schemeClr val="accent2"/>
          </a:solidFill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009AA181-6148-DCAA-5746-34ABFC351C50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45C82969-3FFA-DFF9-8BA6-3772AA16DBF5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36A8A7B4-FC21-A8E3-849A-1B3175A3EC1B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sz="1400" noProof="1">
                    <a:solidFill>
                      <a:schemeClr val="tx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- Single Jupyter execution kernel</a:t>
                </a: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A380CBAD-6B1E-4CF7-4062-A315C11D7072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6AC88241-18F2-0DEC-F01B-5C5C51F93173}"/>
              </a:ext>
            </a:extLst>
          </p:cNvPr>
          <p:cNvGrpSpPr/>
          <p:nvPr/>
        </p:nvGrpSpPr>
        <p:grpSpPr>
          <a:xfrm>
            <a:off x="204754" y="5840741"/>
            <a:ext cx="3744704" cy="551054"/>
            <a:chOff x="5938157" y="2023976"/>
            <a:chExt cx="2569464" cy="551054"/>
          </a:xfrm>
          <a:solidFill>
            <a:schemeClr val="accent2"/>
          </a:solidFill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728C0D9-C32C-A2C0-D942-FE0377A2DB6D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37046B88-D277-300F-5AEB-D7CC6F615F7E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66A458FE-137E-F620-8115-155355B6EABB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sz="1400" noProof="1">
                    <a:solidFill>
                      <a:schemeClr val="tx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- All data are stored in one server</a:t>
                </a: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065066B2-BEF6-1AA4-2216-8741DE16947A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1"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86BB7F82-6F01-23DA-E56C-53EA8B779A27}"/>
              </a:ext>
            </a:extLst>
          </p:cNvPr>
          <p:cNvGrpSpPr/>
          <p:nvPr/>
        </p:nvGrpSpPr>
        <p:grpSpPr>
          <a:xfrm>
            <a:off x="4343598" y="5098126"/>
            <a:ext cx="3744704" cy="551054"/>
            <a:chOff x="5938157" y="2023976"/>
            <a:chExt cx="2569464" cy="551054"/>
          </a:xfrm>
          <a:solidFill>
            <a:schemeClr val="accent2"/>
          </a:solidFill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A0B0EE9F-6B95-B591-6158-903F37DD261B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76250E95-37FB-E4EF-00FB-22F8615EFE2A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56434B75-A19E-23CA-FF99-1E62558DA223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sz="1400" noProof="1">
                    <a:solidFill>
                      <a:schemeClr val="tx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- Supports multi languages</a:t>
                </a:r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F4D6FA0-0E38-D011-0EF7-F6CC437F701E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1"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4AEA8E3E-B4D0-CEFA-8357-BABBD53944D9}"/>
              </a:ext>
            </a:extLst>
          </p:cNvPr>
          <p:cNvGrpSpPr/>
          <p:nvPr/>
        </p:nvGrpSpPr>
        <p:grpSpPr>
          <a:xfrm>
            <a:off x="4367963" y="4394694"/>
            <a:ext cx="3786188" cy="551054"/>
            <a:chOff x="5938157" y="2023976"/>
            <a:chExt cx="2569464" cy="551054"/>
          </a:xfrm>
          <a:solidFill>
            <a:schemeClr val="accent2"/>
          </a:solidFill>
        </p:grpSpPr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2C47D50C-8D90-81DE-C425-B4C9612B0795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216F5C14-2AC8-290C-EF9A-FBF3020D07CA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130EBD06-800C-BD63-9085-7F16DA06A8DB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sz="1400" noProof="1">
                    <a:solidFill>
                      <a:schemeClr val="tx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- Multiple Jupyter execution kernels</a:t>
                </a: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0BC4C172-D110-0993-0F02-7DA44173F24F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A197858A-E085-6183-0738-3A1BEA60FA96}"/>
              </a:ext>
            </a:extLst>
          </p:cNvPr>
          <p:cNvGrpSpPr/>
          <p:nvPr/>
        </p:nvGrpSpPr>
        <p:grpSpPr>
          <a:xfrm>
            <a:off x="4351391" y="5840741"/>
            <a:ext cx="3744704" cy="551054"/>
            <a:chOff x="5938157" y="2023976"/>
            <a:chExt cx="2569464" cy="551054"/>
          </a:xfrm>
          <a:solidFill>
            <a:schemeClr val="accent2"/>
          </a:solidFill>
        </p:grpSpPr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0D63C01E-687B-4973-467A-54D4201ACF18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6FDED29F-5FDB-67CC-8214-53D5B4FBF385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D5FA42F5-2243-FA71-168A-4F1720C8F2D2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sz="1400" noProof="1">
                    <a:solidFill>
                      <a:schemeClr val="tx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- All data are stored in </a:t>
                </a:r>
                <a:r>
                  <a:rPr lang="en-US" altLang="zh-CN" sz="1400" b="1" noProof="1">
                    <a:solidFill>
                      <a:schemeClr val="tx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additional database</a:t>
                </a:r>
                <a:endParaRPr lang="en-US" sz="1400" b="1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D00235E6-49A3-3A74-1F5C-3D70FA183A96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1"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35680830-9E8B-5C0F-D655-0E20699F0777}"/>
              </a:ext>
            </a:extLst>
          </p:cNvPr>
          <p:cNvGrpSpPr/>
          <p:nvPr/>
        </p:nvGrpSpPr>
        <p:grpSpPr>
          <a:xfrm>
            <a:off x="8369999" y="5089632"/>
            <a:ext cx="3744704" cy="551054"/>
            <a:chOff x="5938157" y="2023976"/>
            <a:chExt cx="2569464" cy="551054"/>
          </a:xfrm>
          <a:solidFill>
            <a:schemeClr val="accent2"/>
          </a:solidFill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6B21543D-4ED8-5812-9891-9807E00B9FB1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69E99AE0-F522-D322-FA03-6409AF829752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55D753AD-9839-9C77-9481-C41CE436829B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sz="1400" noProof="1">
                    <a:solidFill>
                      <a:schemeClr val="tx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- Supports multi languages</a:t>
                </a: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86ADC828-505E-AC90-19EA-FA7F2388C403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1"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E4690AE5-5450-E16C-0899-B6A613F0635E}"/>
              </a:ext>
            </a:extLst>
          </p:cNvPr>
          <p:cNvGrpSpPr/>
          <p:nvPr/>
        </p:nvGrpSpPr>
        <p:grpSpPr>
          <a:xfrm>
            <a:off x="8394364" y="4386200"/>
            <a:ext cx="3786188" cy="551054"/>
            <a:chOff x="5938157" y="2023976"/>
            <a:chExt cx="2569464" cy="551054"/>
          </a:xfrm>
          <a:solidFill>
            <a:schemeClr val="accent2"/>
          </a:solidFill>
        </p:grpSpPr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10E155AD-1823-69A0-AEA0-ADA0FC132210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C8BFC776-F18F-B5E3-5D03-D3BD2074B588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BEF2D33C-6668-1F5B-D0A4-F8AF9AFC85FE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sz="1400" noProof="1">
                    <a:solidFill>
                      <a:schemeClr val="tx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- One Polyglot kernel based on </a:t>
                </a:r>
                <a:r>
                  <a:rPr lang="en-US" sz="1400" b="1" noProof="1">
                    <a:solidFill>
                      <a:schemeClr val="tx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GraalVM</a:t>
                </a:r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DA79BC15-857E-B529-8E3B-0FAC08D2D012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A7E6F165-02A5-237A-DD94-407B2D7BF240}"/>
              </a:ext>
            </a:extLst>
          </p:cNvPr>
          <p:cNvGrpSpPr/>
          <p:nvPr/>
        </p:nvGrpSpPr>
        <p:grpSpPr>
          <a:xfrm>
            <a:off x="8377792" y="5832247"/>
            <a:ext cx="3744704" cy="551054"/>
            <a:chOff x="5938157" y="2023976"/>
            <a:chExt cx="2569464" cy="551054"/>
          </a:xfrm>
          <a:solidFill>
            <a:schemeClr val="accent2"/>
          </a:solidFill>
        </p:grpSpPr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E1789FF-84A9-32B7-A66F-540D76F14D81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3838AF7B-0A29-2EDE-813A-334BF6C22509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8DF5F2A2-6F29-4083-5987-F9A775D2963D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sz="1400" noProof="1">
                    <a:solidFill>
                      <a:schemeClr val="tx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- All data are stored in its </a:t>
                </a:r>
                <a:r>
                  <a:rPr lang="en-US" sz="1400" b="1" noProof="1">
                    <a:solidFill>
                      <a:schemeClr val="tx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own environment</a:t>
                </a: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9994E7E3-99DF-E098-CE74-4652876E937B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1"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BCFB3D4E-489E-A635-F479-AA7952732A03}"/>
              </a:ext>
            </a:extLst>
          </p:cNvPr>
          <p:cNvGrpSpPr/>
          <p:nvPr/>
        </p:nvGrpSpPr>
        <p:grpSpPr>
          <a:xfrm>
            <a:off x="112569" y="5015499"/>
            <a:ext cx="388062" cy="358004"/>
            <a:chOff x="10590422" y="3525970"/>
            <a:chExt cx="713982" cy="658680"/>
          </a:xfrm>
        </p:grpSpPr>
        <p:sp>
          <p:nvSpPr>
            <p:cNvPr id="307" name="Shape">
              <a:extLst>
                <a:ext uri="{FF2B5EF4-FFF2-40B4-BE49-F238E27FC236}">
                  <a16:creationId xmlns:a16="http://schemas.microsoft.com/office/drawing/2014/main" id="{9C55867F-C986-7813-F16E-25D4B71C7FA7}"/>
                </a:ext>
              </a:extLst>
            </p:cNvPr>
            <p:cNvSpPr/>
            <p:nvPr/>
          </p:nvSpPr>
          <p:spPr>
            <a:xfrm>
              <a:off x="10590422" y="3525970"/>
              <a:ext cx="713982" cy="65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600" extrusionOk="0">
                  <a:moveTo>
                    <a:pt x="13671" y="21600"/>
                  </a:moveTo>
                  <a:lnTo>
                    <a:pt x="7537" y="21600"/>
                  </a:lnTo>
                  <a:cubicBezTo>
                    <a:pt x="5938" y="21600"/>
                    <a:pt x="4484" y="20669"/>
                    <a:pt x="3670" y="19129"/>
                  </a:cubicBezTo>
                  <a:lnTo>
                    <a:pt x="589" y="13255"/>
                  </a:lnTo>
                  <a:cubicBezTo>
                    <a:pt x="-196" y="11747"/>
                    <a:pt x="-196" y="9853"/>
                    <a:pt x="589" y="8345"/>
                  </a:cubicBezTo>
                  <a:lnTo>
                    <a:pt x="3670" y="2471"/>
                  </a:lnTo>
                  <a:cubicBezTo>
                    <a:pt x="4455" y="963"/>
                    <a:pt x="5938" y="0"/>
                    <a:pt x="7537" y="0"/>
                  </a:cubicBezTo>
                  <a:lnTo>
                    <a:pt x="13671" y="0"/>
                  </a:lnTo>
                  <a:cubicBezTo>
                    <a:pt x="15270" y="0"/>
                    <a:pt x="16724" y="931"/>
                    <a:pt x="17538" y="2471"/>
                  </a:cubicBezTo>
                  <a:lnTo>
                    <a:pt x="20619" y="8345"/>
                  </a:lnTo>
                  <a:cubicBezTo>
                    <a:pt x="21404" y="9853"/>
                    <a:pt x="21404" y="11747"/>
                    <a:pt x="20619" y="13255"/>
                  </a:cubicBezTo>
                  <a:lnTo>
                    <a:pt x="17538" y="19129"/>
                  </a:lnTo>
                  <a:cubicBezTo>
                    <a:pt x="16724" y="20669"/>
                    <a:pt x="15270" y="21600"/>
                    <a:pt x="13671" y="21600"/>
                  </a:cubicBezTo>
                  <a:close/>
                  <a:moveTo>
                    <a:pt x="7537" y="1637"/>
                  </a:moveTo>
                  <a:cubicBezTo>
                    <a:pt x="6461" y="1637"/>
                    <a:pt x="5473" y="2279"/>
                    <a:pt x="4950" y="3306"/>
                  </a:cubicBezTo>
                  <a:lnTo>
                    <a:pt x="1868" y="9179"/>
                  </a:lnTo>
                  <a:cubicBezTo>
                    <a:pt x="1345" y="10206"/>
                    <a:pt x="1345" y="11458"/>
                    <a:pt x="1868" y="12485"/>
                  </a:cubicBezTo>
                  <a:lnTo>
                    <a:pt x="4950" y="18358"/>
                  </a:lnTo>
                  <a:cubicBezTo>
                    <a:pt x="5473" y="19385"/>
                    <a:pt x="6490" y="20027"/>
                    <a:pt x="7537" y="20027"/>
                  </a:cubicBezTo>
                  <a:lnTo>
                    <a:pt x="13671" y="20027"/>
                  </a:lnTo>
                  <a:cubicBezTo>
                    <a:pt x="14747" y="20027"/>
                    <a:pt x="15735" y="19385"/>
                    <a:pt x="16258" y="18358"/>
                  </a:cubicBezTo>
                  <a:lnTo>
                    <a:pt x="19340" y="12485"/>
                  </a:lnTo>
                  <a:cubicBezTo>
                    <a:pt x="19863" y="11458"/>
                    <a:pt x="19863" y="10206"/>
                    <a:pt x="19340" y="9179"/>
                  </a:cubicBezTo>
                  <a:lnTo>
                    <a:pt x="16258" y="3306"/>
                  </a:lnTo>
                  <a:cubicBezTo>
                    <a:pt x="15735" y="2279"/>
                    <a:pt x="14718" y="1637"/>
                    <a:pt x="13671" y="1637"/>
                  </a:cubicBezTo>
                  <a:lnTo>
                    <a:pt x="7537" y="16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noFill/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308" name="Graphic 307" descr="Close with solid fill">
              <a:extLst>
                <a:ext uri="{FF2B5EF4-FFF2-40B4-BE49-F238E27FC236}">
                  <a16:creationId xmlns:a16="http://schemas.microsoft.com/office/drawing/2014/main" id="{540C9551-3274-DD29-0258-6BED43CBB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51295" y="3659192"/>
              <a:ext cx="392237" cy="392237"/>
            </a:xfrm>
            <a:prstGeom prst="rect">
              <a:avLst/>
            </a:prstGeom>
          </p:spPr>
        </p:pic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3AE7C98C-E1D5-CFA3-1FE0-3E60AEFEFF0B}"/>
              </a:ext>
            </a:extLst>
          </p:cNvPr>
          <p:cNvGrpSpPr/>
          <p:nvPr/>
        </p:nvGrpSpPr>
        <p:grpSpPr>
          <a:xfrm>
            <a:off x="4227342" y="5663639"/>
            <a:ext cx="388062" cy="358004"/>
            <a:chOff x="10590422" y="3525970"/>
            <a:chExt cx="713982" cy="658680"/>
          </a:xfrm>
        </p:grpSpPr>
        <p:sp>
          <p:nvSpPr>
            <p:cNvPr id="310" name="Shape">
              <a:extLst>
                <a:ext uri="{FF2B5EF4-FFF2-40B4-BE49-F238E27FC236}">
                  <a16:creationId xmlns:a16="http://schemas.microsoft.com/office/drawing/2014/main" id="{272FBE75-3454-79B5-E2FE-11D993A9144E}"/>
                </a:ext>
              </a:extLst>
            </p:cNvPr>
            <p:cNvSpPr/>
            <p:nvPr/>
          </p:nvSpPr>
          <p:spPr>
            <a:xfrm>
              <a:off x="10590422" y="3525970"/>
              <a:ext cx="713982" cy="65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600" extrusionOk="0">
                  <a:moveTo>
                    <a:pt x="13671" y="21600"/>
                  </a:moveTo>
                  <a:lnTo>
                    <a:pt x="7537" y="21600"/>
                  </a:lnTo>
                  <a:cubicBezTo>
                    <a:pt x="5938" y="21600"/>
                    <a:pt x="4484" y="20669"/>
                    <a:pt x="3670" y="19129"/>
                  </a:cubicBezTo>
                  <a:lnTo>
                    <a:pt x="589" y="13255"/>
                  </a:lnTo>
                  <a:cubicBezTo>
                    <a:pt x="-196" y="11747"/>
                    <a:pt x="-196" y="9853"/>
                    <a:pt x="589" y="8345"/>
                  </a:cubicBezTo>
                  <a:lnTo>
                    <a:pt x="3670" y="2471"/>
                  </a:lnTo>
                  <a:cubicBezTo>
                    <a:pt x="4455" y="963"/>
                    <a:pt x="5938" y="0"/>
                    <a:pt x="7537" y="0"/>
                  </a:cubicBezTo>
                  <a:lnTo>
                    <a:pt x="13671" y="0"/>
                  </a:lnTo>
                  <a:cubicBezTo>
                    <a:pt x="15270" y="0"/>
                    <a:pt x="16724" y="931"/>
                    <a:pt x="17538" y="2471"/>
                  </a:cubicBezTo>
                  <a:lnTo>
                    <a:pt x="20619" y="8345"/>
                  </a:lnTo>
                  <a:cubicBezTo>
                    <a:pt x="21404" y="9853"/>
                    <a:pt x="21404" y="11747"/>
                    <a:pt x="20619" y="13255"/>
                  </a:cubicBezTo>
                  <a:lnTo>
                    <a:pt x="17538" y="19129"/>
                  </a:lnTo>
                  <a:cubicBezTo>
                    <a:pt x="16724" y="20669"/>
                    <a:pt x="15270" y="21600"/>
                    <a:pt x="13671" y="21600"/>
                  </a:cubicBezTo>
                  <a:close/>
                  <a:moveTo>
                    <a:pt x="7537" y="1637"/>
                  </a:moveTo>
                  <a:cubicBezTo>
                    <a:pt x="6461" y="1637"/>
                    <a:pt x="5473" y="2279"/>
                    <a:pt x="4950" y="3306"/>
                  </a:cubicBezTo>
                  <a:lnTo>
                    <a:pt x="1868" y="9179"/>
                  </a:lnTo>
                  <a:cubicBezTo>
                    <a:pt x="1345" y="10206"/>
                    <a:pt x="1345" y="11458"/>
                    <a:pt x="1868" y="12485"/>
                  </a:cubicBezTo>
                  <a:lnTo>
                    <a:pt x="4950" y="18358"/>
                  </a:lnTo>
                  <a:cubicBezTo>
                    <a:pt x="5473" y="19385"/>
                    <a:pt x="6490" y="20027"/>
                    <a:pt x="7537" y="20027"/>
                  </a:cubicBezTo>
                  <a:lnTo>
                    <a:pt x="13671" y="20027"/>
                  </a:lnTo>
                  <a:cubicBezTo>
                    <a:pt x="14747" y="20027"/>
                    <a:pt x="15735" y="19385"/>
                    <a:pt x="16258" y="18358"/>
                  </a:cubicBezTo>
                  <a:lnTo>
                    <a:pt x="19340" y="12485"/>
                  </a:lnTo>
                  <a:cubicBezTo>
                    <a:pt x="19863" y="11458"/>
                    <a:pt x="19863" y="10206"/>
                    <a:pt x="19340" y="9179"/>
                  </a:cubicBezTo>
                  <a:lnTo>
                    <a:pt x="16258" y="3306"/>
                  </a:lnTo>
                  <a:cubicBezTo>
                    <a:pt x="15735" y="2279"/>
                    <a:pt x="14718" y="1637"/>
                    <a:pt x="13671" y="1637"/>
                  </a:cubicBezTo>
                  <a:lnTo>
                    <a:pt x="7537" y="16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noFill/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311" name="Graphic 310" descr="Close with solid fill">
              <a:extLst>
                <a:ext uri="{FF2B5EF4-FFF2-40B4-BE49-F238E27FC236}">
                  <a16:creationId xmlns:a16="http://schemas.microsoft.com/office/drawing/2014/main" id="{2A0138B5-5C13-ACED-8991-DD122AA83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51295" y="3659192"/>
              <a:ext cx="392237" cy="392237"/>
            </a:xfrm>
            <a:prstGeom prst="rect">
              <a:avLst/>
            </a:prstGeom>
          </p:spPr>
        </p:pic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F427FD44-9210-23E6-6D12-ECEB7B54E9E4}"/>
              </a:ext>
            </a:extLst>
          </p:cNvPr>
          <p:cNvGrpSpPr/>
          <p:nvPr/>
        </p:nvGrpSpPr>
        <p:grpSpPr>
          <a:xfrm>
            <a:off x="8284561" y="4307173"/>
            <a:ext cx="388062" cy="358004"/>
            <a:chOff x="10590422" y="3525970"/>
            <a:chExt cx="713982" cy="658680"/>
          </a:xfrm>
        </p:grpSpPr>
        <p:sp>
          <p:nvSpPr>
            <p:cNvPr id="313" name="Shape">
              <a:extLst>
                <a:ext uri="{FF2B5EF4-FFF2-40B4-BE49-F238E27FC236}">
                  <a16:creationId xmlns:a16="http://schemas.microsoft.com/office/drawing/2014/main" id="{9E4DBE97-AA62-BA11-AC1A-0E771250D885}"/>
                </a:ext>
              </a:extLst>
            </p:cNvPr>
            <p:cNvSpPr/>
            <p:nvPr/>
          </p:nvSpPr>
          <p:spPr>
            <a:xfrm>
              <a:off x="10590422" y="3525970"/>
              <a:ext cx="713982" cy="65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600" extrusionOk="0">
                  <a:moveTo>
                    <a:pt x="13671" y="21600"/>
                  </a:moveTo>
                  <a:lnTo>
                    <a:pt x="7537" y="21600"/>
                  </a:lnTo>
                  <a:cubicBezTo>
                    <a:pt x="5938" y="21600"/>
                    <a:pt x="4484" y="20669"/>
                    <a:pt x="3670" y="19129"/>
                  </a:cubicBezTo>
                  <a:lnTo>
                    <a:pt x="589" y="13255"/>
                  </a:lnTo>
                  <a:cubicBezTo>
                    <a:pt x="-196" y="11747"/>
                    <a:pt x="-196" y="9853"/>
                    <a:pt x="589" y="8345"/>
                  </a:cubicBezTo>
                  <a:lnTo>
                    <a:pt x="3670" y="2471"/>
                  </a:lnTo>
                  <a:cubicBezTo>
                    <a:pt x="4455" y="963"/>
                    <a:pt x="5938" y="0"/>
                    <a:pt x="7537" y="0"/>
                  </a:cubicBezTo>
                  <a:lnTo>
                    <a:pt x="13671" y="0"/>
                  </a:lnTo>
                  <a:cubicBezTo>
                    <a:pt x="15270" y="0"/>
                    <a:pt x="16724" y="931"/>
                    <a:pt x="17538" y="2471"/>
                  </a:cubicBezTo>
                  <a:lnTo>
                    <a:pt x="20619" y="8345"/>
                  </a:lnTo>
                  <a:cubicBezTo>
                    <a:pt x="21404" y="9853"/>
                    <a:pt x="21404" y="11747"/>
                    <a:pt x="20619" y="13255"/>
                  </a:cubicBezTo>
                  <a:lnTo>
                    <a:pt x="17538" y="19129"/>
                  </a:lnTo>
                  <a:cubicBezTo>
                    <a:pt x="16724" y="20669"/>
                    <a:pt x="15270" y="21600"/>
                    <a:pt x="13671" y="21600"/>
                  </a:cubicBezTo>
                  <a:close/>
                  <a:moveTo>
                    <a:pt x="7537" y="1637"/>
                  </a:moveTo>
                  <a:cubicBezTo>
                    <a:pt x="6461" y="1637"/>
                    <a:pt x="5473" y="2279"/>
                    <a:pt x="4950" y="3306"/>
                  </a:cubicBezTo>
                  <a:lnTo>
                    <a:pt x="1868" y="9179"/>
                  </a:lnTo>
                  <a:cubicBezTo>
                    <a:pt x="1345" y="10206"/>
                    <a:pt x="1345" y="11458"/>
                    <a:pt x="1868" y="12485"/>
                  </a:cubicBezTo>
                  <a:lnTo>
                    <a:pt x="4950" y="18358"/>
                  </a:lnTo>
                  <a:cubicBezTo>
                    <a:pt x="5473" y="19385"/>
                    <a:pt x="6490" y="20027"/>
                    <a:pt x="7537" y="20027"/>
                  </a:cubicBezTo>
                  <a:lnTo>
                    <a:pt x="13671" y="20027"/>
                  </a:lnTo>
                  <a:cubicBezTo>
                    <a:pt x="14747" y="20027"/>
                    <a:pt x="15735" y="19385"/>
                    <a:pt x="16258" y="18358"/>
                  </a:cubicBezTo>
                  <a:lnTo>
                    <a:pt x="19340" y="12485"/>
                  </a:lnTo>
                  <a:cubicBezTo>
                    <a:pt x="19863" y="11458"/>
                    <a:pt x="19863" y="10206"/>
                    <a:pt x="19340" y="9179"/>
                  </a:cubicBezTo>
                  <a:lnTo>
                    <a:pt x="16258" y="3306"/>
                  </a:lnTo>
                  <a:cubicBezTo>
                    <a:pt x="15735" y="2279"/>
                    <a:pt x="14718" y="1637"/>
                    <a:pt x="13671" y="1637"/>
                  </a:cubicBezTo>
                  <a:lnTo>
                    <a:pt x="7537" y="16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noFill/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314" name="Graphic 313" descr="Close with solid fill">
              <a:extLst>
                <a:ext uri="{FF2B5EF4-FFF2-40B4-BE49-F238E27FC236}">
                  <a16:creationId xmlns:a16="http://schemas.microsoft.com/office/drawing/2014/main" id="{FDAF2A9A-A2EE-6C67-4F65-B3E28907C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51295" y="3659192"/>
              <a:ext cx="392237" cy="392237"/>
            </a:xfrm>
            <a:prstGeom prst="rect">
              <a:avLst/>
            </a:prstGeom>
          </p:spPr>
        </p:pic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2C2132E3-1A24-2196-9CE2-A7D1C75027CF}"/>
              </a:ext>
            </a:extLst>
          </p:cNvPr>
          <p:cNvGrpSpPr/>
          <p:nvPr/>
        </p:nvGrpSpPr>
        <p:grpSpPr>
          <a:xfrm>
            <a:off x="8285606" y="5651888"/>
            <a:ext cx="388062" cy="358004"/>
            <a:chOff x="10590422" y="3525970"/>
            <a:chExt cx="713982" cy="658680"/>
          </a:xfrm>
        </p:grpSpPr>
        <p:sp>
          <p:nvSpPr>
            <p:cNvPr id="316" name="Shape">
              <a:extLst>
                <a:ext uri="{FF2B5EF4-FFF2-40B4-BE49-F238E27FC236}">
                  <a16:creationId xmlns:a16="http://schemas.microsoft.com/office/drawing/2014/main" id="{B14B812A-B09C-9348-5DA8-EE5EA1BC3D25}"/>
                </a:ext>
              </a:extLst>
            </p:cNvPr>
            <p:cNvSpPr/>
            <p:nvPr/>
          </p:nvSpPr>
          <p:spPr>
            <a:xfrm>
              <a:off x="10590422" y="3525970"/>
              <a:ext cx="713982" cy="65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600" extrusionOk="0">
                  <a:moveTo>
                    <a:pt x="13671" y="21600"/>
                  </a:moveTo>
                  <a:lnTo>
                    <a:pt x="7537" y="21600"/>
                  </a:lnTo>
                  <a:cubicBezTo>
                    <a:pt x="5938" y="21600"/>
                    <a:pt x="4484" y="20669"/>
                    <a:pt x="3670" y="19129"/>
                  </a:cubicBezTo>
                  <a:lnTo>
                    <a:pt x="589" y="13255"/>
                  </a:lnTo>
                  <a:cubicBezTo>
                    <a:pt x="-196" y="11747"/>
                    <a:pt x="-196" y="9853"/>
                    <a:pt x="589" y="8345"/>
                  </a:cubicBezTo>
                  <a:lnTo>
                    <a:pt x="3670" y="2471"/>
                  </a:lnTo>
                  <a:cubicBezTo>
                    <a:pt x="4455" y="963"/>
                    <a:pt x="5938" y="0"/>
                    <a:pt x="7537" y="0"/>
                  </a:cubicBezTo>
                  <a:lnTo>
                    <a:pt x="13671" y="0"/>
                  </a:lnTo>
                  <a:cubicBezTo>
                    <a:pt x="15270" y="0"/>
                    <a:pt x="16724" y="931"/>
                    <a:pt x="17538" y="2471"/>
                  </a:cubicBezTo>
                  <a:lnTo>
                    <a:pt x="20619" y="8345"/>
                  </a:lnTo>
                  <a:cubicBezTo>
                    <a:pt x="21404" y="9853"/>
                    <a:pt x="21404" y="11747"/>
                    <a:pt x="20619" y="13255"/>
                  </a:cubicBezTo>
                  <a:lnTo>
                    <a:pt x="17538" y="19129"/>
                  </a:lnTo>
                  <a:cubicBezTo>
                    <a:pt x="16724" y="20669"/>
                    <a:pt x="15270" y="21600"/>
                    <a:pt x="13671" y="21600"/>
                  </a:cubicBezTo>
                  <a:close/>
                  <a:moveTo>
                    <a:pt x="7537" y="1637"/>
                  </a:moveTo>
                  <a:cubicBezTo>
                    <a:pt x="6461" y="1637"/>
                    <a:pt x="5473" y="2279"/>
                    <a:pt x="4950" y="3306"/>
                  </a:cubicBezTo>
                  <a:lnTo>
                    <a:pt x="1868" y="9179"/>
                  </a:lnTo>
                  <a:cubicBezTo>
                    <a:pt x="1345" y="10206"/>
                    <a:pt x="1345" y="11458"/>
                    <a:pt x="1868" y="12485"/>
                  </a:cubicBezTo>
                  <a:lnTo>
                    <a:pt x="4950" y="18358"/>
                  </a:lnTo>
                  <a:cubicBezTo>
                    <a:pt x="5473" y="19385"/>
                    <a:pt x="6490" y="20027"/>
                    <a:pt x="7537" y="20027"/>
                  </a:cubicBezTo>
                  <a:lnTo>
                    <a:pt x="13671" y="20027"/>
                  </a:lnTo>
                  <a:cubicBezTo>
                    <a:pt x="14747" y="20027"/>
                    <a:pt x="15735" y="19385"/>
                    <a:pt x="16258" y="18358"/>
                  </a:cubicBezTo>
                  <a:lnTo>
                    <a:pt x="19340" y="12485"/>
                  </a:lnTo>
                  <a:cubicBezTo>
                    <a:pt x="19863" y="11458"/>
                    <a:pt x="19863" y="10206"/>
                    <a:pt x="19340" y="9179"/>
                  </a:cubicBezTo>
                  <a:lnTo>
                    <a:pt x="16258" y="3306"/>
                  </a:lnTo>
                  <a:cubicBezTo>
                    <a:pt x="15735" y="2279"/>
                    <a:pt x="14718" y="1637"/>
                    <a:pt x="13671" y="1637"/>
                  </a:cubicBezTo>
                  <a:lnTo>
                    <a:pt x="7537" y="16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noFill/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317" name="Graphic 316" descr="Close with solid fill">
              <a:extLst>
                <a:ext uri="{FF2B5EF4-FFF2-40B4-BE49-F238E27FC236}">
                  <a16:creationId xmlns:a16="http://schemas.microsoft.com/office/drawing/2014/main" id="{9B7E0F39-1FA6-019F-A388-603A3C9FE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51295" y="3659192"/>
              <a:ext cx="392237" cy="39223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001D982-B233-2107-46E1-D8072C0652F2}"/>
              </a:ext>
            </a:extLst>
          </p:cNvPr>
          <p:cNvGrpSpPr/>
          <p:nvPr/>
        </p:nvGrpSpPr>
        <p:grpSpPr>
          <a:xfrm>
            <a:off x="5425209" y="6189563"/>
            <a:ext cx="2472336" cy="551054"/>
            <a:chOff x="5938157" y="2023976"/>
            <a:chExt cx="2569464" cy="55105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5790AE-6333-251A-34C8-B2DAED2AEAEC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F029711-43C4-19DB-E504-B6CEFD10AD8D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effectLst/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C69E27-2907-36E1-542E-E08E8183B53C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sz="1400" noProof="1">
                    <a:solidFill>
                      <a:schemeClr val="bg2">
                        <a:lumMod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</a:t>
                </a:r>
                <a:r>
                  <a:rPr lang="en-US" altLang="zh-CN" sz="1400" noProof="1">
                    <a:solidFill>
                      <a:schemeClr val="bg2">
                        <a:lumMod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hanging Kernel would lose all current data</a:t>
                </a:r>
                <a:endParaRPr lang="en-US" sz="1400" noProof="1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5791D0-5867-8E46-4A55-53F637D9432B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1DC276-A298-9876-5465-3679B1D258E7}"/>
              </a:ext>
            </a:extLst>
          </p:cNvPr>
          <p:cNvGrpSpPr/>
          <p:nvPr/>
        </p:nvGrpSpPr>
        <p:grpSpPr>
          <a:xfrm>
            <a:off x="9709605" y="6189563"/>
            <a:ext cx="2472336" cy="551054"/>
            <a:chOff x="5938157" y="2023976"/>
            <a:chExt cx="2569464" cy="55105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33CD-F97E-479A-789E-A05A9F30164D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9227DB9-534B-DE75-8B7D-AA7AA660C86A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effectLst/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B7C22DB-C75D-F964-F252-2476B5DE49B0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sz="1400" noProof="1">
                    <a:solidFill>
                      <a:schemeClr val="bg2">
                        <a:lumMod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Outside Jupyter Enviro</a:t>
                </a:r>
                <a:r>
                  <a:rPr lang="en-US" altLang="zh-CN" sz="1400" noProof="1">
                    <a:solidFill>
                      <a:schemeClr val="bg2">
                        <a:lumMod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n</a:t>
                </a:r>
                <a:r>
                  <a:rPr lang="en-US" sz="1400" noProof="1">
                    <a:solidFill>
                      <a:schemeClr val="bg2">
                        <a:lumMod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ment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89F807-0AD6-8666-FB4E-6F1DBFB64F84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sp>
        <p:nvSpPr>
          <p:cNvPr id="3" name="Date Placeholder 9">
            <a:extLst>
              <a:ext uri="{FF2B5EF4-FFF2-40B4-BE49-F238E27FC236}">
                <a16:creationId xmlns:a16="http://schemas.microsoft.com/office/drawing/2014/main" id="{91C711B1-1C3D-A5E8-FB18-FE3D4C513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E4C73C6F-95EC-621A-E0F5-0DEAF2EC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11</a:t>
            </a:fld>
            <a:endParaRPr lang="LID4096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9C326B-2C72-2324-3359-9D16E97C7011}"/>
              </a:ext>
            </a:extLst>
          </p:cNvPr>
          <p:cNvGrpSpPr/>
          <p:nvPr/>
        </p:nvGrpSpPr>
        <p:grpSpPr>
          <a:xfrm>
            <a:off x="243657" y="982833"/>
            <a:ext cx="3924896" cy="2546457"/>
            <a:chOff x="243657" y="982833"/>
            <a:chExt cx="3924896" cy="254645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7F2EF7-CF8E-B047-465E-2A59F52D07C7}"/>
                </a:ext>
              </a:extLst>
            </p:cNvPr>
            <p:cNvGrpSpPr/>
            <p:nvPr/>
          </p:nvGrpSpPr>
          <p:grpSpPr>
            <a:xfrm>
              <a:off x="243657" y="982833"/>
              <a:ext cx="3853192" cy="2546457"/>
              <a:chOff x="243657" y="982833"/>
              <a:chExt cx="3853192" cy="2546457"/>
            </a:xfrm>
          </p:grpSpPr>
          <p:pic>
            <p:nvPicPr>
              <p:cNvPr id="210" name="Picture 209">
                <a:extLst>
                  <a:ext uri="{FF2B5EF4-FFF2-40B4-BE49-F238E27FC236}">
                    <a16:creationId xmlns:a16="http://schemas.microsoft.com/office/drawing/2014/main" id="{D5EB5200-E4C3-63B5-F6F7-EF5A7026B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657" y="982833"/>
                <a:ext cx="3853192" cy="2546457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2E34B5C-66E9-89E3-B5B9-96660F945F29}"/>
                  </a:ext>
                </a:extLst>
              </p:cNvPr>
              <p:cNvSpPr/>
              <p:nvPr/>
            </p:nvSpPr>
            <p:spPr>
              <a:xfrm>
                <a:off x="3797559" y="1014032"/>
                <a:ext cx="214898" cy="2735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42A8205-5468-BF2A-DD4E-D616280C6258}"/>
                  </a:ext>
                </a:extLst>
              </p:cNvPr>
              <p:cNvSpPr/>
              <p:nvPr/>
            </p:nvSpPr>
            <p:spPr>
              <a:xfrm>
                <a:off x="2923582" y="1026467"/>
                <a:ext cx="54000" cy="2735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AF5902-6A93-0889-5206-A0397F889199}"/>
                </a:ext>
              </a:extLst>
            </p:cNvPr>
            <p:cNvSpPr txBox="1"/>
            <p:nvPr/>
          </p:nvSpPr>
          <p:spPr>
            <a:xfrm>
              <a:off x="3706676" y="1057356"/>
              <a:ext cx="46187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000" b="1" i="0" u="none" strike="noStrike" kern="1200" cap="none" spc="0" normalizeH="0" baseline="0" noProof="1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[</a:t>
              </a:r>
              <a:r>
                <a:rPr kumimoji="0" lang="en-US" sz="900" b="1" i="0" u="none" strike="noStrike" kern="1200" cap="none" spc="0" normalizeH="0" baseline="0" noProof="1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11</a:t>
              </a:r>
              <a:r>
                <a:rPr kumimoji="0" lang="en-US" sz="900" b="1" i="0" u="none" strike="noStrike" kern="1200" cap="none" spc="0" normalizeH="0" baseline="0" noProof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]</a:t>
              </a:r>
              <a:endParaRPr lang="LID4096" sz="1000" b="1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D6571A5-4668-8183-868E-18968B1B2631}"/>
              </a:ext>
            </a:extLst>
          </p:cNvPr>
          <p:cNvGrpSpPr/>
          <p:nvPr/>
        </p:nvGrpSpPr>
        <p:grpSpPr>
          <a:xfrm>
            <a:off x="4228082" y="996061"/>
            <a:ext cx="4008800" cy="2520000"/>
            <a:chOff x="4228082" y="996061"/>
            <a:chExt cx="4008800" cy="25200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F9FDAAF-2E5B-A01E-477A-F39EA07921D4}"/>
                </a:ext>
              </a:extLst>
            </p:cNvPr>
            <p:cNvGrpSpPr/>
            <p:nvPr/>
          </p:nvGrpSpPr>
          <p:grpSpPr>
            <a:xfrm>
              <a:off x="4228082" y="996061"/>
              <a:ext cx="4008800" cy="2520000"/>
              <a:chOff x="4228082" y="996061"/>
              <a:chExt cx="4008800" cy="2520000"/>
            </a:xfrm>
          </p:grpSpPr>
          <p:pic>
            <p:nvPicPr>
              <p:cNvPr id="219" name="Picture 218">
                <a:extLst>
                  <a:ext uri="{FF2B5EF4-FFF2-40B4-BE49-F238E27FC236}">
                    <a16:creationId xmlns:a16="http://schemas.microsoft.com/office/drawing/2014/main" id="{EDDD37FA-0656-1959-D3BD-DD7F5F0E2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8082" y="996061"/>
                <a:ext cx="4008800" cy="252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C36F467-09D6-93EA-19EE-8C97098C0D6F}"/>
                  </a:ext>
                </a:extLst>
              </p:cNvPr>
              <p:cNvSpPr/>
              <p:nvPr/>
            </p:nvSpPr>
            <p:spPr>
              <a:xfrm>
                <a:off x="7750567" y="1072024"/>
                <a:ext cx="214898" cy="2735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CE3D1F0-6642-2C45-9BB5-627D3B620F7F}"/>
                  </a:ext>
                </a:extLst>
              </p:cNvPr>
              <p:cNvSpPr/>
              <p:nvPr/>
            </p:nvSpPr>
            <p:spPr>
              <a:xfrm>
                <a:off x="7144127" y="1132212"/>
                <a:ext cx="54000" cy="2735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4C2B03-16F5-043D-0088-43A8B71E1F67}"/>
                </a:ext>
              </a:extLst>
            </p:cNvPr>
            <p:cNvSpPr txBox="1"/>
            <p:nvPr/>
          </p:nvSpPr>
          <p:spPr>
            <a:xfrm>
              <a:off x="7666606" y="1081590"/>
              <a:ext cx="46187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900" b="1" i="0" u="none" strike="noStrike" kern="1200" cap="none" spc="0" normalizeH="0" baseline="0" noProof="1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[11</a:t>
              </a:r>
              <a:r>
                <a:rPr kumimoji="0" lang="en-US" sz="1000" b="0" i="0" u="none" strike="noStrike" kern="1200" cap="none" spc="0" normalizeH="0" baseline="0" noProof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]</a:t>
              </a:r>
              <a:endParaRPr lang="LID4096" sz="10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C61F31-B1DB-28C0-D3AA-99EB68D2987D}"/>
              </a:ext>
            </a:extLst>
          </p:cNvPr>
          <p:cNvGrpSpPr/>
          <p:nvPr/>
        </p:nvGrpSpPr>
        <p:grpSpPr>
          <a:xfrm>
            <a:off x="8339988" y="1014032"/>
            <a:ext cx="4007071" cy="2520000"/>
            <a:chOff x="8339988" y="1014032"/>
            <a:chExt cx="4007071" cy="25200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200F1E4-3461-4943-4530-B96B44CE08E3}"/>
                </a:ext>
              </a:extLst>
            </p:cNvPr>
            <p:cNvGrpSpPr/>
            <p:nvPr/>
          </p:nvGrpSpPr>
          <p:grpSpPr>
            <a:xfrm>
              <a:off x="8339988" y="1014032"/>
              <a:ext cx="3736615" cy="2520000"/>
              <a:chOff x="8339988" y="1014032"/>
              <a:chExt cx="3736615" cy="2520000"/>
            </a:xfrm>
          </p:grpSpPr>
          <p:pic>
            <p:nvPicPr>
              <p:cNvPr id="217" name="Picture 216">
                <a:extLst>
                  <a:ext uri="{FF2B5EF4-FFF2-40B4-BE49-F238E27FC236}">
                    <a16:creationId xmlns:a16="http://schemas.microsoft.com/office/drawing/2014/main" id="{E9FBE758-2356-715F-362E-8E9672CA8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374332" y="1014032"/>
                <a:ext cx="3532823" cy="252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2FE6ED4-BCBB-BB40-952E-075813378D22}"/>
                  </a:ext>
                </a:extLst>
              </p:cNvPr>
              <p:cNvSpPr txBox="1"/>
              <p:nvPr/>
            </p:nvSpPr>
            <p:spPr>
              <a:xfrm>
                <a:off x="8339988" y="1020023"/>
                <a:ext cx="3736615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Nova" panose="020B0504020202020204" pitchFamily="34" charset="0"/>
                    <a:cs typeface="Arial" panose="020B0604020202020204" pitchFamily="34" charset="0"/>
                  </a:rPr>
                  <a:t>PolyJus Integrated UI and Polyglot Language Runtime</a:t>
                </a:r>
                <a:endParaRPr lang="LID4096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Nova" panose="020B05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13B77F-B114-9EBC-BA6D-D3F4AD5B115E}"/>
                </a:ext>
              </a:extLst>
            </p:cNvPr>
            <p:cNvSpPr txBox="1"/>
            <p:nvPr/>
          </p:nvSpPr>
          <p:spPr>
            <a:xfrm>
              <a:off x="11885182" y="1042031"/>
              <a:ext cx="46187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900" b="1" i="0" u="none" strike="noStrike" kern="1200" cap="none" spc="0" normalizeH="0" baseline="0" noProof="1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[11</a:t>
              </a:r>
              <a:r>
                <a:rPr kumimoji="0" lang="en-US" sz="800" b="1" i="0" u="none" strike="noStrike" kern="1200" cap="none" spc="0" normalizeH="0" baseline="0" noProof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]</a:t>
              </a:r>
              <a:endParaRPr lang="LID4096" sz="800" b="1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0017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55D7A2-8A2E-925F-D515-B35C71EBCD96}"/>
              </a:ext>
            </a:extLst>
          </p:cNvPr>
          <p:cNvSpPr txBox="1"/>
          <p:nvPr/>
        </p:nvSpPr>
        <p:spPr>
          <a:xfrm>
            <a:off x="604837" y="136525"/>
            <a:ext cx="8725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Methodology - PyImageJ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B4E9E4-B149-F0EA-EED1-DAAD5703A486}"/>
              </a:ext>
            </a:extLst>
          </p:cNvPr>
          <p:cNvSpPr txBox="1"/>
          <p:nvPr/>
        </p:nvSpPr>
        <p:spPr>
          <a:xfrm>
            <a:off x="10827524" y="3209269"/>
            <a:ext cx="13644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Details in </a:t>
            </a:r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Issue 59</a:t>
            </a:r>
            <a:endParaRPr lang="LID4096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5B63E7B-9B08-7F1F-AA0D-D8D134DB09A5}"/>
              </a:ext>
            </a:extLst>
          </p:cNvPr>
          <p:cNvGrpSpPr/>
          <p:nvPr/>
        </p:nvGrpSpPr>
        <p:grpSpPr>
          <a:xfrm>
            <a:off x="578027" y="4104587"/>
            <a:ext cx="3639218" cy="1313925"/>
            <a:chOff x="6068772" y="1616480"/>
            <a:chExt cx="2883352" cy="1064851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49E32C1-EACB-C45B-A4D1-D0C9617474FE}"/>
                </a:ext>
              </a:extLst>
            </p:cNvPr>
            <p:cNvSpPr/>
            <p:nvPr/>
          </p:nvSpPr>
          <p:spPr>
            <a:xfrm rot="360000">
              <a:off x="6954349" y="2410949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B0FF9C5F-B7A6-E7C9-4C8B-BE87816EDA8C}"/>
                </a:ext>
              </a:extLst>
            </p:cNvPr>
            <p:cNvGrpSpPr/>
            <p:nvPr/>
          </p:nvGrpSpPr>
          <p:grpSpPr>
            <a:xfrm>
              <a:off x="6068772" y="1616480"/>
              <a:ext cx="2883352" cy="1064851"/>
              <a:chOff x="6052443" y="3209506"/>
              <a:chExt cx="2883352" cy="1064851"/>
            </a:xfrm>
            <a:effectLst/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3C4D5C5-6FC5-F256-92BB-4F47CE466056}"/>
                  </a:ext>
                </a:extLst>
              </p:cNvPr>
              <p:cNvSpPr/>
              <p:nvPr/>
            </p:nvSpPr>
            <p:spPr>
              <a:xfrm>
                <a:off x="6052443" y="3209506"/>
                <a:ext cx="2883352" cy="106449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How to run </a:t>
                </a:r>
                <a:r>
                  <a:rPr lang="en-US" sz="1600" b="1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Java-based</a:t>
                </a:r>
                <a:r>
                  <a:rPr lang="en-US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ImageJ in Jupyterlab also </a:t>
                </a:r>
                <a:r>
                  <a:rPr lang="en-US" altLang="zh-CN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with </a:t>
                </a:r>
                <a:r>
                  <a:rPr lang="en-US" altLang="zh-CN" sz="1600" b="1" noProof="1">
                    <a:solidFill>
                      <a:schemeClr val="accent6">
                        <a:lumMod val="7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Python Kernel to be compatible with Chaldene</a:t>
                </a:r>
                <a:r>
                  <a:rPr lang="en-US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? 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3942D7B-3CC6-A4BE-25B7-B7C9B1832011}"/>
                  </a:ext>
                </a:extLst>
              </p:cNvPr>
              <p:cNvSpPr/>
              <p:nvPr/>
            </p:nvSpPr>
            <p:spPr>
              <a:xfrm>
                <a:off x="6057068" y="3209865"/>
                <a:ext cx="740664" cy="1064492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ED7762-99EA-F5C5-EF2E-E347B2442370}"/>
              </a:ext>
            </a:extLst>
          </p:cNvPr>
          <p:cNvGrpSpPr/>
          <p:nvPr/>
        </p:nvGrpSpPr>
        <p:grpSpPr>
          <a:xfrm>
            <a:off x="8479554" y="3771874"/>
            <a:ext cx="3404048" cy="1980207"/>
            <a:chOff x="4918145" y="3467103"/>
            <a:chExt cx="3424617" cy="198020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2FBA2CD-3A89-2380-3F47-DE167090D614}"/>
                </a:ext>
              </a:extLst>
            </p:cNvPr>
            <p:cNvSpPr/>
            <p:nvPr/>
          </p:nvSpPr>
          <p:spPr>
            <a:xfrm rot="360000">
              <a:off x="5936065" y="5114851"/>
              <a:ext cx="2022358" cy="1926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BCE78D4-F0E9-8F54-499D-84E7E6BEAE76}"/>
                </a:ext>
              </a:extLst>
            </p:cNvPr>
            <p:cNvGrpSpPr/>
            <p:nvPr/>
          </p:nvGrpSpPr>
          <p:grpSpPr>
            <a:xfrm>
              <a:off x="4918145" y="3467103"/>
              <a:ext cx="3424617" cy="1980207"/>
              <a:chOff x="5242213" y="1326414"/>
              <a:chExt cx="3424617" cy="1980207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B246CCA-BF2A-AF65-B5E7-1D784BA1AB54}"/>
                  </a:ext>
                </a:extLst>
              </p:cNvPr>
              <p:cNvGrpSpPr/>
              <p:nvPr/>
            </p:nvGrpSpPr>
            <p:grpSpPr>
              <a:xfrm>
                <a:off x="5242213" y="1326414"/>
                <a:ext cx="3424617" cy="1980207"/>
                <a:chOff x="5938158" y="2018674"/>
                <a:chExt cx="2583356" cy="551054"/>
              </a:xfrm>
              <a:solidFill>
                <a:schemeClr val="accent4"/>
              </a:solidFill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1E6F2A0-8B94-1C80-20AD-472C0164B225}"/>
                    </a:ext>
                  </a:extLst>
                </p:cNvPr>
                <p:cNvSpPr/>
                <p:nvPr/>
              </p:nvSpPr>
              <p:spPr>
                <a:xfrm rot="360000">
                  <a:off x="6707485" y="2300352"/>
                  <a:ext cx="1597589" cy="144893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blurRad="139700" dist="190500" dir="4800000" algn="t" rotWithShape="0">
                    <a:prstClr val="black">
                      <a:alpha val="4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1"/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DEE0FA9C-CB06-A91A-C8DE-139B5AA9831B}"/>
                    </a:ext>
                  </a:extLst>
                </p:cNvPr>
                <p:cNvGrpSpPr/>
                <p:nvPr/>
              </p:nvGrpSpPr>
              <p:grpSpPr>
                <a:xfrm>
                  <a:off x="5938158" y="2018674"/>
                  <a:ext cx="2583356" cy="551054"/>
                  <a:chOff x="5921829" y="3611700"/>
                  <a:chExt cx="2583356" cy="551054"/>
                </a:xfrm>
                <a:grpFill/>
                <a:effectLst/>
              </p:grpSpPr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3586C375-EBF9-66EC-E0AF-88E71A5B1B9C}"/>
                      </a:ext>
                    </a:extLst>
                  </p:cNvPr>
                  <p:cNvSpPr/>
                  <p:nvPr/>
                </p:nvSpPr>
                <p:spPr>
                  <a:xfrm>
                    <a:off x="5921829" y="3611700"/>
                    <a:ext cx="2569464" cy="551054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0" bIns="0" rtlCol="0" anchor="ctr"/>
                  <a:lstStyle/>
                  <a:p>
                    <a:pPr algn="ctr">
                      <a:lnSpc>
                        <a:spcPts val="1600"/>
                      </a:lnSpc>
                    </a:pPr>
                    <a:endParaRPr lang="en-US" sz="1600" noProof="1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A6AC57A3-168D-35A9-08AB-12DFED1F807D}"/>
                      </a:ext>
                    </a:extLst>
                  </p:cNvPr>
                  <p:cNvSpPr/>
                  <p:nvPr/>
                </p:nvSpPr>
                <p:spPr>
                  <a:xfrm>
                    <a:off x="5921829" y="3617003"/>
                    <a:ext cx="2583356" cy="152455"/>
                  </a:xfrm>
                  <a:prstGeom prst="rect">
                    <a:avLst/>
                  </a:prstGeom>
                  <a:solidFill>
                    <a:schemeClr val="tx1">
                      <a:alpha val="1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noProof="1">
                        <a:latin typeface="Poppins Medium" panose="00000600000000000000" pitchFamily="2" charset="0"/>
                        <a:cs typeface="Poppins Medium" panose="00000600000000000000" pitchFamily="2" charset="0"/>
                      </a:rPr>
                      <a:t>P</a:t>
                    </a:r>
                    <a:r>
                      <a:rPr lang="en-US" altLang="zh-CN" sz="1600" noProof="1">
                        <a:latin typeface="Poppins Medium" panose="00000600000000000000" pitchFamily="2" charset="0"/>
                        <a:cs typeface="Poppins Medium" panose="00000600000000000000" pitchFamily="2" charset="0"/>
                      </a:rPr>
                      <a:t>yImageJ</a:t>
                    </a:r>
                    <a:endParaRPr lang="en-US" sz="1600" noProof="1">
                      <a:latin typeface="Poppins Medium" panose="00000600000000000000" pitchFamily="2" charset="0"/>
                      <a:cs typeface="Poppins Medium" panose="00000600000000000000" pitchFamily="2" charset="0"/>
                    </a:endParaRPr>
                  </a:p>
                </p:txBody>
              </p:sp>
            </p:grpSp>
          </p:grp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8ED5B842-B412-EA5E-B573-7D352991441B}"/>
                  </a:ext>
                </a:extLst>
              </p:cNvPr>
              <p:cNvSpPr txBox="1"/>
              <p:nvPr/>
            </p:nvSpPr>
            <p:spPr>
              <a:xfrm>
                <a:off x="5391714" y="1957573"/>
                <a:ext cx="3107198" cy="790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 Provide wrapper functions that allow us to run ImageJ with Python</a:t>
                </a:r>
              </a:p>
              <a:p>
                <a:pPr>
                  <a:lnSpc>
                    <a:spcPct val="110000"/>
                  </a:lnSpc>
                </a:pPr>
                <a:endParaRPr lang="en-GB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A288792-A1C5-36FB-1B62-0E673D2077C1}"/>
                  </a:ext>
                </a:extLst>
              </p:cNvPr>
              <p:cNvSpPr txBox="1"/>
              <p:nvPr/>
            </p:nvSpPr>
            <p:spPr>
              <a:xfrm>
                <a:off x="5374726" y="2619796"/>
                <a:ext cx="3124187" cy="591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sz="1400" u="none" strike="noStrike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 Provide </a:t>
                </a:r>
                <a:r>
                  <a:rPr lang="en-GB" sz="14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conversion API for ImageJ image  &lt;-&gt; Python Image </a:t>
                </a:r>
                <a:endParaRPr lang="en-GB" sz="1400" u="none" strike="noStrike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572EF1-0031-1BA6-5FD8-1D9700CC4050}"/>
              </a:ext>
            </a:extLst>
          </p:cNvPr>
          <p:cNvCxnSpPr>
            <a:cxnSpLocks/>
            <a:stCxn id="144" idx="3"/>
          </p:cNvCxnSpPr>
          <p:nvPr/>
        </p:nvCxnSpPr>
        <p:spPr>
          <a:xfrm>
            <a:off x="4217245" y="4761329"/>
            <a:ext cx="511066" cy="4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58BE5BF-9CD2-24CE-1F40-3E86AD4E8063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8052867" y="4761978"/>
            <a:ext cx="426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D33AB888-DD84-56D2-C8A8-ACC8DF240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6" name="Slide Number Placeholder 11">
            <a:extLst>
              <a:ext uri="{FF2B5EF4-FFF2-40B4-BE49-F238E27FC236}">
                <a16:creationId xmlns:a16="http://schemas.microsoft.com/office/drawing/2014/main" id="{42F1EEA4-946D-E988-6F6D-BDC219BB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12</a:t>
            </a:fld>
            <a:endParaRPr lang="LID4096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6B24C0-F1BB-BCE9-A034-C1EEE9CF7024}"/>
              </a:ext>
            </a:extLst>
          </p:cNvPr>
          <p:cNvGrpSpPr/>
          <p:nvPr/>
        </p:nvGrpSpPr>
        <p:grpSpPr>
          <a:xfrm>
            <a:off x="604837" y="1653764"/>
            <a:ext cx="3639218" cy="948610"/>
            <a:chOff x="5938157" y="1624953"/>
            <a:chExt cx="2569464" cy="94861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636E31B-0A27-F8DC-55E8-63FB2012594B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510A4D7-0879-3545-076A-A08BB5C89A2E}"/>
                </a:ext>
              </a:extLst>
            </p:cNvPr>
            <p:cNvGrpSpPr/>
            <p:nvPr/>
          </p:nvGrpSpPr>
          <p:grpSpPr>
            <a:xfrm>
              <a:off x="5938157" y="1624953"/>
              <a:ext cx="2569464" cy="948610"/>
              <a:chOff x="5921828" y="3217979"/>
              <a:chExt cx="2569464" cy="948610"/>
            </a:xfrm>
            <a:effectLst/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D6566FE-01CD-EBFF-AFCF-FE21F9029C26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How to handle </a:t>
                </a:r>
                <a:r>
                  <a:rPr lang="en-US" sz="1600" b="1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Java-based</a:t>
                </a:r>
                <a:r>
                  <a:rPr lang="en-US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ImageJ </a:t>
                </a:r>
              </a:p>
              <a:p>
                <a:pPr algn="ctr"/>
                <a:r>
                  <a:rPr lang="en-US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 </a:t>
                </a:r>
                <a:r>
                  <a:rPr lang="en-US" sz="1600" b="1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Python-based</a:t>
                </a:r>
                <a:r>
                  <a:rPr lang="en-US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Chaldene in the same Jupyter notebook?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C70F9F5-8DCD-F5B9-2887-21552C7201E4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4597472-8A5F-7142-6BFB-6F0A28E27653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4244055" y="2128069"/>
            <a:ext cx="486359" cy="22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92BB60D-638F-4B7B-E3C3-8941D04FD7EB}"/>
              </a:ext>
            </a:extLst>
          </p:cNvPr>
          <p:cNvGrpSpPr/>
          <p:nvPr/>
        </p:nvGrpSpPr>
        <p:grpSpPr>
          <a:xfrm>
            <a:off x="9003548" y="2424901"/>
            <a:ext cx="2402545" cy="551054"/>
            <a:chOff x="5938157" y="2023976"/>
            <a:chExt cx="2569464" cy="551054"/>
          </a:xfrm>
          <a:solidFill>
            <a:schemeClr val="accent4"/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FF60F85-FC6B-C3D5-CF7A-EAA179756B9B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98EC7D0-FA50-22F1-ED85-9F14A67E1196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35A248C-A462-C553-1DC8-6BE87D5D77FF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1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Poppins Medium" panose="00000600000000000000" pitchFamily="2" charset="0"/>
                    <a:ea typeface="Open Sans" panose="020B0606030504020204" pitchFamily="34" charset="0"/>
                    <a:cs typeface="Poppins Medium" panose="00000600000000000000" pitchFamily="2" charset="0"/>
                  </a:rPr>
                  <a:t>PolyJus Notebook </a:t>
                </a:r>
                <a:r>
                  <a:rPr kumimoji="0" lang="en-US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[11]</a:t>
                </a:r>
                <a:endParaRPr kumimoji="0" lang="en-US" sz="1600" b="0" i="0" u="none" strike="noStrike" kern="1200" cap="none" spc="0" normalizeH="0" baseline="0" noProof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7AA7B46-620F-2B41-DD8B-4BA9E2F7825A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2A6CC23-DE83-21BB-9FC9-B4239BC71639}"/>
              </a:ext>
            </a:extLst>
          </p:cNvPr>
          <p:cNvGrpSpPr/>
          <p:nvPr/>
        </p:nvGrpSpPr>
        <p:grpSpPr>
          <a:xfrm>
            <a:off x="9003547" y="1198673"/>
            <a:ext cx="2402545" cy="551054"/>
            <a:chOff x="5938157" y="2023976"/>
            <a:chExt cx="2569464" cy="551054"/>
          </a:xfrm>
          <a:solidFill>
            <a:schemeClr val="accent4"/>
          </a:solidFill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3B930F1-8152-FA49-C0C6-221E6A678873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76445D4-B7FD-B38B-D06C-58BA6C667BB9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84D5FC7-68F5-02BA-9C0E-95B6B4E9F6CA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1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Poppins Medium" panose="00000600000000000000" pitchFamily="2" charset="0"/>
                    <a:ea typeface="Open Sans" panose="020B0606030504020204" pitchFamily="34" charset="0"/>
                    <a:cs typeface="Poppins Medium" panose="00000600000000000000" pitchFamily="2" charset="0"/>
                  </a:rPr>
                  <a:t>SoS Notebook </a:t>
                </a:r>
                <a:r>
                  <a:rPr lang="en-US" sz="11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[10]</a:t>
                </a:r>
                <a:endParaRPr kumimoji="0" lang="en-US" sz="1600" b="0" i="0" u="none" strike="noStrike" kern="1200" cap="none" spc="0" normalizeH="0" baseline="0" noProof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B603B5BA-545E-CC95-6B65-FB100F9416CA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956EBAE0-EDC1-3DF0-B8B8-947F1CAE6BC3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8304095" y="1474200"/>
            <a:ext cx="699452" cy="638617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46A5B10E-BBA8-C9BB-0FE3-41D3A21736B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8304095" y="2112817"/>
            <a:ext cx="699453" cy="587611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Curved 141">
            <a:extLst>
              <a:ext uri="{FF2B5EF4-FFF2-40B4-BE49-F238E27FC236}">
                <a16:creationId xmlns:a16="http://schemas.microsoft.com/office/drawing/2014/main" id="{06EE813D-ADCA-EE00-8223-22DD527ACC32}"/>
              </a:ext>
            </a:extLst>
          </p:cNvPr>
          <p:cNvCxnSpPr>
            <a:stCxn id="48" idx="1"/>
            <a:endCxn id="145" idx="1"/>
          </p:cNvCxnSpPr>
          <p:nvPr/>
        </p:nvCxnSpPr>
        <p:spPr>
          <a:xfrm rot="10800000" flipV="1">
            <a:off x="583865" y="2128069"/>
            <a:ext cx="20973" cy="2633702"/>
          </a:xfrm>
          <a:prstGeom prst="curvedConnector3">
            <a:avLst>
              <a:gd name="adj1" fmla="val 1634859"/>
            </a:avLst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07334DE4-C8C1-C900-C441-622ECA5B240A}"/>
              </a:ext>
            </a:extLst>
          </p:cNvPr>
          <p:cNvSpPr txBox="1"/>
          <p:nvPr/>
        </p:nvSpPr>
        <p:spPr>
          <a:xfrm>
            <a:off x="252593" y="3259723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New question</a:t>
            </a:r>
            <a:endParaRPr lang="LID4096" sz="1600" dirty="0">
              <a:solidFill>
                <a:schemeClr val="accent4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83BCC0-309C-F183-9720-33FFA31438F5}"/>
              </a:ext>
            </a:extLst>
          </p:cNvPr>
          <p:cNvGrpSpPr/>
          <p:nvPr/>
        </p:nvGrpSpPr>
        <p:grpSpPr>
          <a:xfrm>
            <a:off x="4728311" y="1105918"/>
            <a:ext cx="3640469" cy="1980207"/>
            <a:chOff x="4872922" y="3971989"/>
            <a:chExt cx="3640469" cy="198020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E9631E4-317F-020E-91C2-C0DFE6F42628}"/>
                </a:ext>
              </a:extLst>
            </p:cNvPr>
            <p:cNvGrpSpPr/>
            <p:nvPr/>
          </p:nvGrpSpPr>
          <p:grpSpPr>
            <a:xfrm>
              <a:off x="4909792" y="3971989"/>
              <a:ext cx="3546042" cy="1980207"/>
              <a:chOff x="5177519" y="3642797"/>
              <a:chExt cx="3406201" cy="198020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1953A2-E37B-B9FB-E5A9-080B83269658}"/>
                  </a:ext>
                </a:extLst>
              </p:cNvPr>
              <p:cNvSpPr/>
              <p:nvPr/>
            </p:nvSpPr>
            <p:spPr>
              <a:xfrm rot="360000">
                <a:off x="6141542" y="5269120"/>
                <a:ext cx="2022358" cy="19263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5A27E84-B9E3-0F86-DDE8-DDC57FA09AFE}"/>
                  </a:ext>
                </a:extLst>
              </p:cNvPr>
              <p:cNvGrpSpPr/>
              <p:nvPr/>
            </p:nvGrpSpPr>
            <p:grpSpPr>
              <a:xfrm>
                <a:off x="5177519" y="3642797"/>
                <a:ext cx="3406201" cy="1980207"/>
                <a:chOff x="5938158" y="2023976"/>
                <a:chExt cx="2569464" cy="551054"/>
              </a:xfrm>
              <a:solidFill>
                <a:schemeClr val="accent4"/>
              </a:solidFill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4056CF-0074-ECA5-A6D6-75DA16849DE0}"/>
                    </a:ext>
                  </a:extLst>
                </p:cNvPr>
                <p:cNvSpPr/>
                <p:nvPr/>
              </p:nvSpPr>
              <p:spPr>
                <a:xfrm rot="360000">
                  <a:off x="6707485" y="2300352"/>
                  <a:ext cx="1597589" cy="144893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blurRad="139700" dist="190500" dir="4800000" algn="t" rotWithShape="0">
                    <a:prstClr val="black">
                      <a:alpha val="4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1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B454C099-1A50-E33D-317A-631D2F062A9A}"/>
                    </a:ext>
                  </a:extLst>
                </p:cNvPr>
                <p:cNvGrpSpPr/>
                <p:nvPr/>
              </p:nvGrpSpPr>
              <p:grpSpPr>
                <a:xfrm>
                  <a:off x="5938158" y="2023976"/>
                  <a:ext cx="2569464" cy="551054"/>
                  <a:chOff x="5921829" y="3617002"/>
                  <a:chExt cx="2569464" cy="551054"/>
                </a:xfrm>
                <a:grpFill/>
                <a:effectLst/>
              </p:grpSpPr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42E92F1E-E81A-06BD-69F3-B347854B51E5}"/>
                      </a:ext>
                    </a:extLst>
                  </p:cNvPr>
                  <p:cNvSpPr/>
                  <p:nvPr/>
                </p:nvSpPr>
                <p:spPr>
                  <a:xfrm>
                    <a:off x="5921829" y="3617002"/>
                    <a:ext cx="2569464" cy="551054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0" bIns="0" rtlCol="0" anchor="ctr"/>
                  <a:lstStyle/>
                  <a:p>
                    <a:pPr algn="ctr">
                      <a:lnSpc>
                        <a:spcPts val="1600"/>
                      </a:lnSpc>
                    </a:pPr>
                    <a:endParaRPr lang="en-US" sz="1600" noProof="1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8979731F-B516-B1E1-A91C-0022FE673465}"/>
                      </a:ext>
                    </a:extLst>
                  </p:cNvPr>
                  <p:cNvSpPr/>
                  <p:nvPr/>
                </p:nvSpPr>
                <p:spPr>
                  <a:xfrm>
                    <a:off x="5921829" y="3617003"/>
                    <a:ext cx="2569464" cy="152455"/>
                  </a:xfrm>
                  <a:prstGeom prst="rect">
                    <a:avLst/>
                  </a:prstGeom>
                  <a:solidFill>
                    <a:schemeClr val="tx1">
                      <a:alpha val="1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noProof="1">
                        <a:latin typeface="Poppins Medium" panose="00000600000000000000" pitchFamily="2" charset="0"/>
                        <a:cs typeface="Poppins Medium" panose="00000600000000000000" pitchFamily="2" charset="0"/>
                      </a:rPr>
                      <a:t>Polyglot Notebook</a:t>
                    </a:r>
                  </a:p>
                </p:txBody>
              </p:sp>
            </p:grpSp>
          </p:grp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75109FA-759F-2868-32D1-163B99BE8A45}"/>
                </a:ext>
              </a:extLst>
            </p:cNvPr>
            <p:cNvSpPr/>
            <p:nvPr/>
          </p:nvSpPr>
          <p:spPr>
            <a:xfrm>
              <a:off x="5912704" y="4687278"/>
              <a:ext cx="1597775" cy="384926"/>
            </a:xfrm>
            <a:prstGeom prst="roundRect">
              <a:avLst/>
            </a:prstGeom>
            <a:solidFill>
              <a:srgbClr val="EA9C9D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Poppins" panose="00000500000000000000" pitchFamily="2" charset="0"/>
                  <a:cs typeface="Poppins" panose="00000500000000000000" pitchFamily="2" charset="0"/>
                </a:rPr>
                <a:t>Java Kernel</a:t>
              </a:r>
              <a:endParaRPr lang="LID4096" sz="16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3C946-8D9E-53DF-C9DE-91CE413491BA}"/>
                </a:ext>
              </a:extLst>
            </p:cNvPr>
            <p:cNvSpPr/>
            <p:nvPr/>
          </p:nvSpPr>
          <p:spPr>
            <a:xfrm>
              <a:off x="5932565" y="5310051"/>
              <a:ext cx="1597776" cy="384926"/>
            </a:xfrm>
            <a:prstGeom prst="round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Poppins" panose="00000500000000000000" pitchFamily="2" charset="0"/>
                  <a:cs typeface="Poppins" panose="00000500000000000000" pitchFamily="2" charset="0"/>
                </a:rPr>
                <a:t>Python Kernel</a:t>
              </a:r>
              <a:endParaRPr lang="LID4096" sz="14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1B0802-21F5-8FB3-EF66-36232135083D}"/>
                </a:ext>
              </a:extLst>
            </p:cNvPr>
            <p:cNvSpPr txBox="1"/>
            <p:nvPr/>
          </p:nvSpPr>
          <p:spPr>
            <a:xfrm>
              <a:off x="4872922" y="4824121"/>
              <a:ext cx="876794" cy="553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GB" sz="1400" u="none" strike="noStrike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Support</a:t>
              </a:r>
              <a:endParaRPr lang="en-GB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DCFC65-6AB7-5C2D-200A-916F569B7CE0}"/>
                </a:ext>
              </a:extLst>
            </p:cNvPr>
            <p:cNvSpPr txBox="1"/>
            <p:nvPr/>
          </p:nvSpPr>
          <p:spPr>
            <a:xfrm>
              <a:off x="7491532" y="4923222"/>
              <a:ext cx="1021859" cy="553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GB" sz="1400" u="none" strike="noStrike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in one notebook</a:t>
              </a:r>
              <a:endParaRPr lang="en-GB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55C448FF-216D-24DD-5606-8088D2D46032}"/>
                </a:ext>
              </a:extLst>
            </p:cNvPr>
            <p:cNvSpPr/>
            <p:nvPr/>
          </p:nvSpPr>
          <p:spPr>
            <a:xfrm>
              <a:off x="5679233" y="4815124"/>
              <a:ext cx="232407" cy="785107"/>
            </a:xfrm>
            <a:prstGeom prst="leftBrace">
              <a:avLst>
                <a:gd name="adj1" fmla="val 24726"/>
                <a:gd name="adj2" fmla="val 5000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90F385-0544-DA41-9248-281A981F5A39}"/>
              </a:ext>
            </a:extLst>
          </p:cNvPr>
          <p:cNvGrpSpPr/>
          <p:nvPr/>
        </p:nvGrpSpPr>
        <p:grpSpPr>
          <a:xfrm>
            <a:off x="4100755" y="1767272"/>
            <a:ext cx="712800" cy="658800"/>
            <a:chOff x="10590422" y="3525970"/>
            <a:chExt cx="713982" cy="658680"/>
          </a:xfrm>
        </p:grpSpPr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43428AAB-00D3-EF75-1935-8D7D4B774D52}"/>
                </a:ext>
              </a:extLst>
            </p:cNvPr>
            <p:cNvSpPr/>
            <p:nvPr/>
          </p:nvSpPr>
          <p:spPr>
            <a:xfrm>
              <a:off x="10590422" y="3525970"/>
              <a:ext cx="713982" cy="65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600" extrusionOk="0">
                  <a:moveTo>
                    <a:pt x="13671" y="21600"/>
                  </a:moveTo>
                  <a:lnTo>
                    <a:pt x="7537" y="21600"/>
                  </a:lnTo>
                  <a:cubicBezTo>
                    <a:pt x="5938" y="21600"/>
                    <a:pt x="4484" y="20669"/>
                    <a:pt x="3670" y="19129"/>
                  </a:cubicBezTo>
                  <a:lnTo>
                    <a:pt x="589" y="13255"/>
                  </a:lnTo>
                  <a:cubicBezTo>
                    <a:pt x="-196" y="11747"/>
                    <a:pt x="-196" y="9853"/>
                    <a:pt x="589" y="8345"/>
                  </a:cubicBezTo>
                  <a:lnTo>
                    <a:pt x="3670" y="2471"/>
                  </a:lnTo>
                  <a:cubicBezTo>
                    <a:pt x="4455" y="963"/>
                    <a:pt x="5938" y="0"/>
                    <a:pt x="7537" y="0"/>
                  </a:cubicBezTo>
                  <a:lnTo>
                    <a:pt x="13671" y="0"/>
                  </a:lnTo>
                  <a:cubicBezTo>
                    <a:pt x="15270" y="0"/>
                    <a:pt x="16724" y="931"/>
                    <a:pt x="17538" y="2471"/>
                  </a:cubicBezTo>
                  <a:lnTo>
                    <a:pt x="20619" y="8345"/>
                  </a:lnTo>
                  <a:cubicBezTo>
                    <a:pt x="21404" y="9853"/>
                    <a:pt x="21404" y="11747"/>
                    <a:pt x="20619" y="13255"/>
                  </a:cubicBezTo>
                  <a:lnTo>
                    <a:pt x="17538" y="19129"/>
                  </a:lnTo>
                  <a:cubicBezTo>
                    <a:pt x="16724" y="20669"/>
                    <a:pt x="15270" y="21600"/>
                    <a:pt x="13671" y="21600"/>
                  </a:cubicBezTo>
                  <a:close/>
                  <a:moveTo>
                    <a:pt x="7537" y="1637"/>
                  </a:moveTo>
                  <a:cubicBezTo>
                    <a:pt x="6461" y="1637"/>
                    <a:pt x="5473" y="2279"/>
                    <a:pt x="4950" y="3306"/>
                  </a:cubicBezTo>
                  <a:lnTo>
                    <a:pt x="1868" y="9179"/>
                  </a:lnTo>
                  <a:cubicBezTo>
                    <a:pt x="1345" y="10206"/>
                    <a:pt x="1345" y="11458"/>
                    <a:pt x="1868" y="12485"/>
                  </a:cubicBezTo>
                  <a:lnTo>
                    <a:pt x="4950" y="18358"/>
                  </a:lnTo>
                  <a:cubicBezTo>
                    <a:pt x="5473" y="19385"/>
                    <a:pt x="6490" y="20027"/>
                    <a:pt x="7537" y="20027"/>
                  </a:cubicBezTo>
                  <a:lnTo>
                    <a:pt x="13671" y="20027"/>
                  </a:lnTo>
                  <a:cubicBezTo>
                    <a:pt x="14747" y="20027"/>
                    <a:pt x="15735" y="19385"/>
                    <a:pt x="16258" y="18358"/>
                  </a:cubicBezTo>
                  <a:lnTo>
                    <a:pt x="19340" y="12485"/>
                  </a:lnTo>
                  <a:cubicBezTo>
                    <a:pt x="19863" y="11458"/>
                    <a:pt x="19863" y="10206"/>
                    <a:pt x="19340" y="9179"/>
                  </a:cubicBezTo>
                  <a:lnTo>
                    <a:pt x="16258" y="3306"/>
                  </a:lnTo>
                  <a:cubicBezTo>
                    <a:pt x="15735" y="2279"/>
                    <a:pt x="14718" y="1637"/>
                    <a:pt x="13671" y="1637"/>
                  </a:cubicBezTo>
                  <a:lnTo>
                    <a:pt x="7537" y="16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noFill/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13" name="Graphic 12" descr="Close with solid fill">
              <a:extLst>
                <a:ext uri="{FF2B5EF4-FFF2-40B4-BE49-F238E27FC236}">
                  <a16:creationId xmlns:a16="http://schemas.microsoft.com/office/drawing/2014/main" id="{B39FD1D5-2A73-EF42-8EE6-60EDB7EE3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751295" y="3659192"/>
              <a:ext cx="392237" cy="39223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25E9DB-43AA-F6D1-8AC2-031BC128B20F}"/>
              </a:ext>
            </a:extLst>
          </p:cNvPr>
          <p:cNvGrpSpPr/>
          <p:nvPr/>
        </p:nvGrpSpPr>
        <p:grpSpPr>
          <a:xfrm>
            <a:off x="4707148" y="4081118"/>
            <a:ext cx="3367726" cy="2443505"/>
            <a:chOff x="5177519" y="3642797"/>
            <a:chExt cx="3406201" cy="198020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6BEA6D8-3B23-8156-F740-DC3FDCC33FC5}"/>
                </a:ext>
              </a:extLst>
            </p:cNvPr>
            <p:cNvSpPr/>
            <p:nvPr/>
          </p:nvSpPr>
          <p:spPr>
            <a:xfrm rot="360000">
              <a:off x="6141542" y="5269120"/>
              <a:ext cx="2022358" cy="1926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2319987-6AEC-8E93-3EF9-438213CD3775}"/>
                </a:ext>
              </a:extLst>
            </p:cNvPr>
            <p:cNvGrpSpPr/>
            <p:nvPr/>
          </p:nvGrpSpPr>
          <p:grpSpPr>
            <a:xfrm>
              <a:off x="5177519" y="3642797"/>
              <a:ext cx="3406201" cy="1980207"/>
              <a:chOff x="5938158" y="2023976"/>
              <a:chExt cx="2569464" cy="551054"/>
            </a:xfrm>
            <a:solidFill>
              <a:schemeClr val="accent4"/>
            </a:solidFill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8EBD4D7-EFC6-A74D-6D38-31AC7719203C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5CACCB8-AD9A-43CC-774E-32FCB0AEBFCA}"/>
                  </a:ext>
                </a:extLst>
              </p:cNvPr>
              <p:cNvSpPr/>
              <p:nvPr/>
            </p:nvSpPr>
            <p:spPr>
              <a:xfrm>
                <a:off x="5938158" y="2023976"/>
                <a:ext cx="2569464" cy="55105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>
                  <a:lnSpc>
                    <a:spcPts val="1600"/>
                  </a:lnSpc>
                </a:pPr>
                <a:endParaRPr lang="en-US" sz="1600" noProof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862439A-FDFD-EDF9-CE78-F0F69FCEB501}"/>
              </a:ext>
            </a:extLst>
          </p:cNvPr>
          <p:cNvGrpSpPr/>
          <p:nvPr/>
        </p:nvGrpSpPr>
        <p:grpSpPr>
          <a:xfrm>
            <a:off x="4899982" y="4589447"/>
            <a:ext cx="2946829" cy="1479582"/>
            <a:chOff x="4904040" y="4777986"/>
            <a:chExt cx="2946829" cy="1479582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2E35DCA-9BDC-08D3-3B22-27A69F6C6433}"/>
                </a:ext>
              </a:extLst>
            </p:cNvPr>
            <p:cNvSpPr/>
            <p:nvPr/>
          </p:nvSpPr>
          <p:spPr>
            <a:xfrm>
              <a:off x="4904040" y="4777986"/>
              <a:ext cx="2946829" cy="1479582"/>
            </a:xfrm>
            <a:prstGeom prst="round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14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AE05FE-598A-3C3F-7B1C-214D2791B38A}"/>
                </a:ext>
              </a:extLst>
            </p:cNvPr>
            <p:cNvSpPr txBox="1"/>
            <p:nvPr/>
          </p:nvSpPr>
          <p:spPr>
            <a:xfrm>
              <a:off x="5051250" y="4901693"/>
              <a:ext cx="1529964" cy="338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GB" sz="1400" u="none" strike="noStrike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Python Kernel</a:t>
              </a:r>
              <a:endParaRPr lang="en-GB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3312E8D1-FCF2-B28C-F91C-67CA78733C24}"/>
                </a:ext>
              </a:extLst>
            </p:cNvPr>
            <p:cNvSpPr/>
            <p:nvPr/>
          </p:nvSpPr>
          <p:spPr>
            <a:xfrm>
              <a:off x="5463368" y="5240672"/>
              <a:ext cx="2229678" cy="901752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4DAEBF-0A81-0861-5974-601343EF1C68}"/>
                </a:ext>
              </a:extLst>
            </p:cNvPr>
            <p:cNvSpPr/>
            <p:nvPr/>
          </p:nvSpPr>
          <p:spPr>
            <a:xfrm>
              <a:off x="6212415" y="5661249"/>
              <a:ext cx="1350436" cy="325339"/>
            </a:xfrm>
            <a:prstGeom prst="roundRect">
              <a:avLst/>
            </a:prstGeom>
            <a:solidFill>
              <a:srgbClr val="EA9C9D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Poppins" panose="00000500000000000000" pitchFamily="2" charset="0"/>
                  <a:cs typeface="Poppins" panose="00000500000000000000" pitchFamily="2" charset="0"/>
                </a:rPr>
                <a:t>Java Kernel</a:t>
              </a:r>
              <a:endParaRPr lang="LID4096" sz="14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6D754E-5657-2BA7-1B29-52BAE7435EC9}"/>
                </a:ext>
              </a:extLst>
            </p:cNvPr>
            <p:cNvSpPr txBox="1"/>
            <p:nvPr/>
          </p:nvSpPr>
          <p:spPr>
            <a:xfrm>
              <a:off x="5605105" y="5271690"/>
              <a:ext cx="1909933" cy="3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GB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Wrapping</a:t>
              </a:r>
              <a:r>
                <a:rPr lang="en-GB" sz="1400" u="none" strike="noStrike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Layer</a:t>
              </a:r>
              <a:endParaRPr lang="en-GB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66E7ED4-19EB-44C4-593B-690DC5187C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4234" y="3447464"/>
            <a:ext cx="3369600" cy="103857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C9C5E95-0BAE-0C6C-06B4-6989A78FFFAA}"/>
              </a:ext>
            </a:extLst>
          </p:cNvPr>
          <p:cNvSpPr txBox="1"/>
          <p:nvPr/>
        </p:nvSpPr>
        <p:spPr>
          <a:xfrm>
            <a:off x="4772047" y="6140667"/>
            <a:ext cx="3367726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GB" sz="120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 binding between Python and Java</a:t>
            </a:r>
            <a:endParaRPr lang="en-GB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438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C38E0C-2E5B-A378-50F1-24E7FAED5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EC027-8DEA-AC5C-536A-29A00ACEE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BMS Seminar, Ziwei He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07E27-E5CE-86AF-C51C-5AA686EDD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59915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591AC3-20A9-69BD-CB19-8ADCB407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76BF82-94BF-9A52-2277-664C9E382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D36ADD-D5F9-A53C-60DD-53E3D0B2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14</a:t>
            </a:fld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18E74-24DC-3808-0D48-2FB24C91C976}"/>
              </a:ext>
            </a:extLst>
          </p:cNvPr>
          <p:cNvSpPr txBox="1"/>
          <p:nvPr/>
        </p:nvSpPr>
        <p:spPr>
          <a:xfrm>
            <a:off x="604837" y="136525"/>
            <a:ext cx="5491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Methodology - PyImageJ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F261BB-E537-9F12-B82F-EC520AF44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672" y="1187481"/>
            <a:ext cx="8549878" cy="44830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49AC18-6460-623E-1291-CA0905CC6D55}"/>
              </a:ext>
            </a:extLst>
          </p:cNvPr>
          <p:cNvSpPr txBox="1"/>
          <p:nvPr/>
        </p:nvSpPr>
        <p:spPr>
          <a:xfrm>
            <a:off x="3581400" y="5859545"/>
            <a:ext cx="4471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Figure 4 :  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Architecture of PyImageJ </a:t>
            </a:r>
            <a:r>
              <a:rPr lang="en-GB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[12]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892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3DFFE6-4671-A0F6-916B-BB10C9A5FB9E}"/>
              </a:ext>
            </a:extLst>
          </p:cNvPr>
          <p:cNvSpPr txBox="1"/>
          <p:nvPr/>
        </p:nvSpPr>
        <p:spPr>
          <a:xfrm>
            <a:off x="604837" y="168275"/>
            <a:ext cx="10018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>
              <a:defRPr sz="2800" b="1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defRPr>
            </a:lvl1pPr>
          </a:lstStyle>
          <a:p>
            <a:r>
              <a:rPr lang="en-US" dirty="0"/>
              <a:t>Progress -  Run ImageJ via PyImageJ</a:t>
            </a:r>
            <a:endParaRPr lang="LID4096" dirty="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18930B2B-D52B-DDA9-ACAF-4C18724C9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9E2411BF-B980-29EC-A5A1-6C6FE6369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CC0FAA0C-0B83-23F8-6198-88729384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15</a:t>
            </a:fld>
            <a:endParaRPr lang="LID4096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E1809E8-C7A0-4AD6-8D95-C3AD186041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0847" y="6098187"/>
            <a:ext cx="5891213" cy="285750"/>
          </a:xfr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Figure 5: Run ImageJ Functions with Python Kernel </a:t>
            </a:r>
            <a:endParaRPr lang="LID4096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2FFE06-1D0D-CD0F-5ADB-16ED72A21B54}"/>
              </a:ext>
            </a:extLst>
          </p:cNvPr>
          <p:cNvSpPr txBox="1"/>
          <p:nvPr/>
        </p:nvSpPr>
        <p:spPr>
          <a:xfrm>
            <a:off x="10790654" y="6149975"/>
            <a:ext cx="1401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Details in  </a:t>
            </a:r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Issue 77</a:t>
            </a:r>
            <a:endParaRPr lang="LID4096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3D4627-23CC-22EA-CE7C-993D295EC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3" t="862" b="10611"/>
          <a:stretch/>
        </p:blipFill>
        <p:spPr>
          <a:xfrm>
            <a:off x="1714499" y="828841"/>
            <a:ext cx="8228493" cy="52003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602E2F2-9FEC-BFD5-8058-1BC585AB178B}"/>
              </a:ext>
            </a:extLst>
          </p:cNvPr>
          <p:cNvSpPr/>
          <p:nvPr/>
        </p:nvSpPr>
        <p:spPr>
          <a:xfrm>
            <a:off x="8821655" y="784855"/>
            <a:ext cx="950995" cy="200192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A3329A-8A77-E83B-4749-9D9E553B6C5B}"/>
              </a:ext>
            </a:extLst>
          </p:cNvPr>
          <p:cNvGrpSpPr/>
          <p:nvPr/>
        </p:nvGrpSpPr>
        <p:grpSpPr>
          <a:xfrm>
            <a:off x="8821655" y="1122393"/>
            <a:ext cx="2021029" cy="551054"/>
            <a:chOff x="5938157" y="2023976"/>
            <a:chExt cx="2569464" cy="55105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A6514F-D79C-3C12-B00F-57167F7B47A5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1DA8E2-40D1-2C5A-1DFF-77CB797145C0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effectLst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49A7D1B-8D8D-FCB7-B9FB-7192BBB41C11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noProof="1">
                    <a:solidFill>
                      <a:schemeClr val="bg2">
                        <a:lumMod val="25000"/>
                      </a:schemeClr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Python Kernel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86CB40-228C-A951-ADAB-86BCA0CC3A69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795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19C05051-D745-B97A-E816-3F6D0F1AA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736B57B7-CAC7-B010-03AB-FBAD22FEE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E8BACA03-FBE2-CF59-EBCA-EEEBEE53E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16</a:t>
            </a:fld>
            <a:endParaRPr lang="LID4096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E1809E8-C7A0-4AD6-8D95-C3AD186041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73350" y="5897396"/>
            <a:ext cx="6918325" cy="28733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Figure 6: PyImageJ 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supports most of ImageJ plugins in headless mode</a:t>
            </a:r>
            <a:endParaRPr lang="LID4096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D2930-1E9D-D57D-F009-5733DCBDD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94" y="1357535"/>
            <a:ext cx="4882012" cy="4240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F6FB62-51C3-581B-E445-C259B718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696" y="1164852"/>
            <a:ext cx="4953429" cy="46257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A6461-CB6A-FC69-B5ED-D037951A4342}"/>
              </a:ext>
            </a:extLst>
          </p:cNvPr>
          <p:cNvSpPr txBox="1"/>
          <p:nvPr/>
        </p:nvSpPr>
        <p:spPr>
          <a:xfrm>
            <a:off x="604837" y="168275"/>
            <a:ext cx="10018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>
              <a:defRPr sz="2800" b="1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defRPr>
            </a:lvl1pPr>
          </a:lstStyle>
          <a:p>
            <a:r>
              <a:rPr lang="en-US" dirty="0"/>
              <a:t>Progress -  Run ImageJ via PyImageJ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856E2B-B85E-A5CA-56DA-78E19ADF0372}"/>
              </a:ext>
            </a:extLst>
          </p:cNvPr>
          <p:cNvSpPr/>
          <p:nvPr/>
        </p:nvSpPr>
        <p:spPr>
          <a:xfrm>
            <a:off x="931293" y="1395635"/>
            <a:ext cx="4774181" cy="256854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FC74-A027-D0BA-07E1-4462B0B0A02C}"/>
              </a:ext>
            </a:extLst>
          </p:cNvPr>
          <p:cNvGrpSpPr/>
          <p:nvPr/>
        </p:nvGrpSpPr>
        <p:grpSpPr>
          <a:xfrm>
            <a:off x="931293" y="1767475"/>
            <a:ext cx="4351150" cy="551054"/>
            <a:chOff x="5938157" y="2023976"/>
            <a:chExt cx="2569464" cy="5510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434558-D9F3-2F9E-3602-26871BDC2118}"/>
                </a:ext>
              </a:extLst>
            </p:cNvPr>
            <p:cNvSpPr/>
            <p:nvPr/>
          </p:nvSpPr>
          <p:spPr>
            <a:xfrm rot="360000">
              <a:off x="6707485" y="2271777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4E1F25B-68E0-6AC0-AF65-42DEF07BF2B4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effectLst/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4A6132-D54F-4B60-CEE0-1EB005673E06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noProof="1">
                    <a:solidFill>
                      <a:schemeClr val="bg2">
                        <a:lumMod val="25000"/>
                      </a:schemeClr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Import Java Library by JPype 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927AF1E-CFD9-653C-D4B1-0245B76ABB4A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81C0087-BA3B-1D28-F1B2-80AA40886EB1}"/>
              </a:ext>
            </a:extLst>
          </p:cNvPr>
          <p:cNvSpPr/>
          <p:nvPr/>
        </p:nvSpPr>
        <p:spPr>
          <a:xfrm>
            <a:off x="6468320" y="1323975"/>
            <a:ext cx="4590206" cy="247712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B6ADB8E-CAED-E1C7-A916-E22B2032AF3B}"/>
              </a:ext>
            </a:extLst>
          </p:cNvPr>
          <p:cNvGrpSpPr/>
          <p:nvPr/>
        </p:nvGrpSpPr>
        <p:grpSpPr>
          <a:xfrm>
            <a:off x="6468320" y="1772306"/>
            <a:ext cx="4351150" cy="551054"/>
            <a:chOff x="5938157" y="2023976"/>
            <a:chExt cx="2569464" cy="5510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6303E0-79C9-29E3-1E32-1AFAF8D1FF41}"/>
                </a:ext>
              </a:extLst>
            </p:cNvPr>
            <p:cNvSpPr/>
            <p:nvPr/>
          </p:nvSpPr>
          <p:spPr>
            <a:xfrm rot="360000">
              <a:off x="6707485" y="2271777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F0C2C96-DD6E-27AA-83FA-B3D4D26C6B22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effectLst/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6EE02FC-90F7-9A9B-340F-A337C583B631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noProof="1">
                    <a:solidFill>
                      <a:schemeClr val="bg2">
                        <a:lumMod val="25000"/>
                      </a:schemeClr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Run ImageJ Plugins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4A3A455-C8FC-9BA1-E1A4-5ADECCB76145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963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2533A-3972-89F1-4594-736C99BA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A7C9E-7353-12B7-7368-CFD6E2C5B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17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4ECC8-E68A-0A61-9990-B2FE3E1BA02C}"/>
              </a:ext>
            </a:extLst>
          </p:cNvPr>
          <p:cNvSpPr txBox="1"/>
          <p:nvPr/>
        </p:nvSpPr>
        <p:spPr>
          <a:xfrm>
            <a:off x="604837" y="136525"/>
            <a:ext cx="8725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R</a:t>
            </a:r>
            <a:r>
              <a:rPr lang="en-US" altLang="zh-CN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ecap</a:t>
            </a:r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 – Chaldene in JupyterLab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4E3F4F6-2B7D-CB49-6DA2-5AF99ABD0832}"/>
              </a:ext>
            </a:extLst>
          </p:cNvPr>
          <p:cNvSpPr/>
          <p:nvPr/>
        </p:nvSpPr>
        <p:spPr>
          <a:xfrm>
            <a:off x="7873020" y="4072109"/>
            <a:ext cx="3596775" cy="1900047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FCE49D-799F-54DC-D6A2-784D0BD43306}"/>
              </a:ext>
            </a:extLst>
          </p:cNvPr>
          <p:cNvCxnSpPr>
            <a:cxnSpLocks/>
          </p:cNvCxnSpPr>
          <p:nvPr/>
        </p:nvCxnSpPr>
        <p:spPr>
          <a:xfrm>
            <a:off x="2426432" y="3034003"/>
            <a:ext cx="228153" cy="502137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3CBF059-2431-7449-70DC-EFA411AA324F}"/>
              </a:ext>
            </a:extLst>
          </p:cNvPr>
          <p:cNvCxnSpPr>
            <a:cxnSpLocks/>
          </p:cNvCxnSpPr>
          <p:nvPr/>
        </p:nvCxnSpPr>
        <p:spPr>
          <a:xfrm flipH="1">
            <a:off x="6678304" y="3054334"/>
            <a:ext cx="4362762" cy="520879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C5032DD0-57EF-CEB8-A026-1AC820D5372F}"/>
              </a:ext>
            </a:extLst>
          </p:cNvPr>
          <p:cNvGrpSpPr/>
          <p:nvPr/>
        </p:nvGrpSpPr>
        <p:grpSpPr>
          <a:xfrm>
            <a:off x="125500" y="1820546"/>
            <a:ext cx="2021029" cy="551054"/>
            <a:chOff x="5938157" y="2023976"/>
            <a:chExt cx="2569464" cy="551054"/>
          </a:xfrm>
          <a:solidFill>
            <a:schemeClr val="accent4"/>
          </a:solidFill>
        </p:grpSpPr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911485BF-9D00-BC2C-D07F-B89EB0DBA974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1045" name="Group 1044">
              <a:extLst>
                <a:ext uri="{FF2B5EF4-FFF2-40B4-BE49-F238E27FC236}">
                  <a16:creationId xmlns:a16="http://schemas.microsoft.com/office/drawing/2014/main" id="{0CF0D611-99A8-FA06-5F24-162639F3CDB0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1046" name="Rectangle 1045">
                <a:extLst>
                  <a:ext uri="{FF2B5EF4-FFF2-40B4-BE49-F238E27FC236}">
                    <a16:creationId xmlns:a16="http://schemas.microsoft.com/office/drawing/2014/main" id="{45D364BE-B51D-9F71-2CDA-2951A5900B8B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noProof="1">
                    <a:solidFill>
                      <a:schemeClr val="bg2">
                        <a:lumMod val="25000"/>
                      </a:schemeClr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Frontend</a:t>
                </a:r>
                <a:r>
                  <a:rPr lang="en-US" altLang="zh-CN" noProof="1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en-US" altLang="zh-CN" noProof="1">
                    <a:solidFill>
                      <a:schemeClr val="bg2">
                        <a:lumMod val="25000"/>
                      </a:schemeClr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View</a:t>
                </a:r>
                <a:endParaRPr lang="en-US" noProof="1">
                  <a:solidFill>
                    <a:schemeClr val="bg2">
                      <a:lumMod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1047" name="Rectangle 1046">
                <a:extLst>
                  <a:ext uri="{FF2B5EF4-FFF2-40B4-BE49-F238E27FC236}">
                    <a16:creationId xmlns:a16="http://schemas.microsoft.com/office/drawing/2014/main" id="{7506C46D-3FEA-5AF5-4C34-F1D0847506D4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3B7030B-C831-511C-E46A-379590913CE7}"/>
              </a:ext>
            </a:extLst>
          </p:cNvPr>
          <p:cNvGrpSpPr/>
          <p:nvPr/>
        </p:nvGrpSpPr>
        <p:grpSpPr>
          <a:xfrm>
            <a:off x="192088" y="4555603"/>
            <a:ext cx="2021029" cy="551054"/>
            <a:chOff x="5938157" y="2023976"/>
            <a:chExt cx="2569464" cy="551054"/>
          </a:xfrm>
          <a:solidFill>
            <a:schemeClr val="accent4"/>
          </a:solidFill>
        </p:grpSpPr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7849E024-DAB2-6B93-51AE-5F2B0400A651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1050" name="Group 1049">
              <a:extLst>
                <a:ext uri="{FF2B5EF4-FFF2-40B4-BE49-F238E27FC236}">
                  <a16:creationId xmlns:a16="http://schemas.microsoft.com/office/drawing/2014/main" id="{BD469379-96D3-D10D-3FAE-4BE3B961A499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1051" name="Rectangle 1050">
                <a:extLst>
                  <a:ext uri="{FF2B5EF4-FFF2-40B4-BE49-F238E27FC236}">
                    <a16:creationId xmlns:a16="http://schemas.microsoft.com/office/drawing/2014/main" id="{76D774C6-EFDA-6D04-DF5B-7E22FE61CF98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noProof="1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Backend View</a:t>
                </a:r>
              </a:p>
            </p:txBody>
          </p:sp>
          <p:sp>
            <p:nvSpPr>
              <p:cNvPr id="1052" name="Rectangle 1051">
                <a:extLst>
                  <a:ext uri="{FF2B5EF4-FFF2-40B4-BE49-F238E27FC236}">
                    <a16:creationId xmlns:a16="http://schemas.microsoft.com/office/drawing/2014/main" id="{FAC529C9-BA45-1558-3C36-9AFDAE2D9C15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60BD4AD-85F8-BE19-AD0E-8E9CC8504E8B}"/>
              </a:ext>
            </a:extLst>
          </p:cNvPr>
          <p:cNvSpPr/>
          <p:nvPr/>
        </p:nvSpPr>
        <p:spPr>
          <a:xfrm>
            <a:off x="7873019" y="4076220"/>
            <a:ext cx="3587835" cy="18959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ts val="1600"/>
              </a:lnSpc>
            </a:pPr>
            <a:endParaRPr lang="en-US" sz="1600" noProof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72E9FA-63C6-7E31-F04B-2AD352C07FC7}"/>
              </a:ext>
            </a:extLst>
          </p:cNvPr>
          <p:cNvSpPr txBox="1"/>
          <p:nvPr/>
        </p:nvSpPr>
        <p:spPr>
          <a:xfrm>
            <a:off x="8113905" y="4732816"/>
            <a:ext cx="3212816" cy="1108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40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 </a:t>
            </a:r>
            <a:r>
              <a:rPr lang="en-GB" sz="1400" b="1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Jupyter kernel </a:t>
            </a:r>
            <a:r>
              <a:rPr lang="en-GB" sz="140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is a programming language-specific engine that drives code execution in Jupyter notebooks.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ABB581-6F05-17E7-332E-31ED8FDFAC29}"/>
              </a:ext>
            </a:extLst>
          </p:cNvPr>
          <p:cNvSpPr/>
          <p:nvPr/>
        </p:nvSpPr>
        <p:spPr>
          <a:xfrm>
            <a:off x="7854750" y="4083861"/>
            <a:ext cx="3615045" cy="571925"/>
          </a:xfrm>
          <a:prstGeom prst="rect">
            <a:avLst/>
          </a:prstGeom>
          <a:solidFill>
            <a:schemeClr val="tx1">
              <a:alpha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noProof="1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J</a:t>
            </a:r>
            <a:r>
              <a:rPr lang="en-US" altLang="zh-CN" noProof="1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upyter Python </a:t>
            </a:r>
            <a:r>
              <a:rPr lang="en-US" noProof="1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Kernel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D483025-BCAD-C870-1877-0E3CFC95E9EF}"/>
              </a:ext>
            </a:extLst>
          </p:cNvPr>
          <p:cNvGrpSpPr/>
          <p:nvPr/>
        </p:nvGrpSpPr>
        <p:grpSpPr>
          <a:xfrm>
            <a:off x="2678936" y="3559355"/>
            <a:ext cx="4014000" cy="3154799"/>
            <a:chOff x="2678936" y="3559355"/>
            <a:chExt cx="4014000" cy="3154799"/>
          </a:xfrm>
        </p:grpSpPr>
        <p:pic>
          <p:nvPicPr>
            <p:cNvPr id="1056" name="Picture 105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DB58D70-83C6-F2D2-2AA1-7C1C7E4A0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192" y="4126468"/>
              <a:ext cx="3979584" cy="2587686"/>
            </a:xfrm>
            <a:prstGeom prst="rect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EB10B88-9B94-F6E0-9AE0-A719526A6B6F}"/>
                </a:ext>
              </a:extLst>
            </p:cNvPr>
            <p:cNvSpPr/>
            <p:nvPr/>
          </p:nvSpPr>
          <p:spPr>
            <a:xfrm>
              <a:off x="2678936" y="3559355"/>
              <a:ext cx="4014000" cy="551255"/>
            </a:xfrm>
            <a:prstGeom prst="rect">
              <a:avLst/>
            </a:prstGeom>
            <a:solidFill>
              <a:schemeClr val="accent5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ts val="1600"/>
                </a:lnSpc>
              </a:pPr>
              <a:r>
                <a:rPr lang="en-US" noProof="1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Textual Source Code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5749550-0A11-DB7D-2F79-B7CE7E6CB57A}"/>
              </a:ext>
            </a:extLst>
          </p:cNvPr>
          <p:cNvGrpSpPr/>
          <p:nvPr/>
        </p:nvGrpSpPr>
        <p:grpSpPr>
          <a:xfrm>
            <a:off x="6693826" y="4681444"/>
            <a:ext cx="1184940" cy="763767"/>
            <a:chOff x="6674776" y="4681444"/>
            <a:chExt cx="1184940" cy="763767"/>
          </a:xfrm>
        </p:grpSpPr>
        <p:cxnSp>
          <p:nvCxnSpPr>
            <p:cNvPr id="1074" name="Straight Arrow Connector 1073">
              <a:extLst>
                <a:ext uri="{FF2B5EF4-FFF2-40B4-BE49-F238E27FC236}">
                  <a16:creationId xmlns:a16="http://schemas.microsoft.com/office/drawing/2014/main" id="{1B105BA1-E7D0-2822-75FA-B25844F37340}"/>
                </a:ext>
              </a:extLst>
            </p:cNvPr>
            <p:cNvCxnSpPr>
              <a:cxnSpLocks/>
            </p:cNvCxnSpPr>
            <p:nvPr/>
          </p:nvCxnSpPr>
          <p:spPr>
            <a:xfrm>
              <a:off x="6678304" y="5042151"/>
              <a:ext cx="116672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A4C1AE-5D2E-663D-C5E7-E255EF304906}"/>
                </a:ext>
              </a:extLst>
            </p:cNvPr>
            <p:cNvSpPr txBox="1"/>
            <p:nvPr/>
          </p:nvSpPr>
          <p:spPr>
            <a:xfrm>
              <a:off x="6674776" y="4681444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E</a:t>
              </a:r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xecuted </a:t>
              </a:r>
              <a:endParaRPr lang="LID4096" sz="1600" dirty="0">
                <a:solidFill>
                  <a:schemeClr val="accent1">
                    <a:lumMod val="7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FCC39B6-3CE1-0F7D-62A0-D35E4A7DE4EB}"/>
                </a:ext>
              </a:extLst>
            </p:cNvPr>
            <p:cNvSpPr txBox="1"/>
            <p:nvPr/>
          </p:nvSpPr>
          <p:spPr>
            <a:xfrm>
              <a:off x="6920461" y="5106657"/>
              <a:ext cx="6687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W</a:t>
              </a:r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ith</a:t>
              </a:r>
              <a:endParaRPr lang="LID4096" sz="1600" dirty="0">
                <a:solidFill>
                  <a:schemeClr val="accent1">
                    <a:lumMod val="7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F362ED-BCCC-AEAB-A282-5937E436C4E0}"/>
              </a:ext>
            </a:extLst>
          </p:cNvPr>
          <p:cNvGrpSpPr/>
          <p:nvPr/>
        </p:nvGrpSpPr>
        <p:grpSpPr>
          <a:xfrm>
            <a:off x="2315542" y="986067"/>
            <a:ext cx="8725524" cy="2102534"/>
            <a:chOff x="2315542" y="986067"/>
            <a:chExt cx="8725524" cy="2102534"/>
          </a:xfrm>
        </p:grpSpPr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F5DC953C-9A4A-EF09-D8C8-5404E123FF57}"/>
                </a:ext>
              </a:extLst>
            </p:cNvPr>
            <p:cNvSpPr/>
            <p:nvPr/>
          </p:nvSpPr>
          <p:spPr>
            <a:xfrm>
              <a:off x="2426432" y="986067"/>
              <a:ext cx="8614634" cy="2047936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1CD631-12E8-6FF6-99FC-F77771EF4619}"/>
                </a:ext>
              </a:extLst>
            </p:cNvPr>
            <p:cNvGrpSpPr/>
            <p:nvPr/>
          </p:nvGrpSpPr>
          <p:grpSpPr>
            <a:xfrm>
              <a:off x="2315542" y="986067"/>
              <a:ext cx="8725524" cy="2102534"/>
              <a:chOff x="2315542" y="986067"/>
              <a:chExt cx="8725524" cy="2102534"/>
            </a:xfrm>
          </p:grpSpPr>
          <p:grpSp>
            <p:nvGrpSpPr>
              <p:cNvPr id="1060" name="Group 1059">
                <a:extLst>
                  <a:ext uri="{FF2B5EF4-FFF2-40B4-BE49-F238E27FC236}">
                    <a16:creationId xmlns:a16="http://schemas.microsoft.com/office/drawing/2014/main" id="{6C0D1905-EBCE-52B8-A669-4CF221F60560}"/>
                  </a:ext>
                </a:extLst>
              </p:cNvPr>
              <p:cNvGrpSpPr/>
              <p:nvPr/>
            </p:nvGrpSpPr>
            <p:grpSpPr>
              <a:xfrm>
                <a:off x="2315542" y="986067"/>
                <a:ext cx="8725524" cy="2102534"/>
                <a:chOff x="2021516" y="919011"/>
                <a:chExt cx="8725524" cy="2102534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218FB684-20DA-156D-E0D4-AFE06C68A776}"/>
                    </a:ext>
                  </a:extLst>
                </p:cNvPr>
                <p:cNvGrpSpPr/>
                <p:nvPr/>
              </p:nvGrpSpPr>
              <p:grpSpPr>
                <a:xfrm>
                  <a:off x="2345839" y="1072495"/>
                  <a:ext cx="8076877" cy="1876672"/>
                  <a:chOff x="488877" y="1264427"/>
                  <a:chExt cx="8076877" cy="1876672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8BCFC431-4BB0-AFCD-F638-0F944D47660C}"/>
                      </a:ext>
                    </a:extLst>
                  </p:cNvPr>
                  <p:cNvGrpSpPr/>
                  <p:nvPr/>
                </p:nvGrpSpPr>
                <p:grpSpPr>
                  <a:xfrm>
                    <a:off x="488877" y="1264427"/>
                    <a:ext cx="3238781" cy="1786427"/>
                    <a:chOff x="423562" y="1282692"/>
                    <a:chExt cx="3238781" cy="1786427"/>
                  </a:xfrm>
                </p:grpSpPr>
                <p:grpSp>
                  <p:nvGrpSpPr>
                    <p:cNvPr id="7" name="Group 6">
                      <a:extLst>
                        <a:ext uri="{FF2B5EF4-FFF2-40B4-BE49-F238E27FC236}">
                          <a16:creationId xmlns:a16="http://schemas.microsoft.com/office/drawing/2014/main" id="{978836D3-87EA-3DBF-2C96-42979E79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3562" y="1282692"/>
                      <a:ext cx="3238781" cy="1691787"/>
                      <a:chOff x="423562" y="1282692"/>
                      <a:chExt cx="3238781" cy="1691787"/>
                    </a:xfrm>
                  </p:grpSpPr>
                  <p:pic>
                    <p:nvPicPr>
                      <p:cNvPr id="9" name="Picture 8">
                        <a:extLst>
                          <a:ext uri="{FF2B5EF4-FFF2-40B4-BE49-F238E27FC236}">
                            <a16:creationId xmlns:a16="http://schemas.microsoft.com/office/drawing/2014/main" id="{CDDD90C5-A46F-FB2A-720F-E701B7254D6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9910" b="98198" l="4000" r="93412">
                                    <a14:foregroundMark x1="25882" y1="15766" x2="88706" y2="82883"/>
                                    <a14:foregroundMark x1="88706" y1="82883" x2="93412" y2="92793"/>
                                    <a14:foregroundMark x1="91765" y1="18018" x2="31529" y2="76126"/>
                                    <a14:foregroundMark x1="31529" y1="76126" x2="26824" y2="90090"/>
                                    <a14:foregroundMark x1="3529" y1="13964" x2="17697" y2="28171"/>
                                    <a14:foregroundMark x1="17804" y1="30391" x2="9647" y2="53604"/>
                                    <a14:foregroundMark x1="9647" y1="53604" x2="4000" y2="22072"/>
                                    <a14:foregroundMark x1="4000" y1="22072" x2="5176" y2="15766"/>
                                    <a14:foregroundMark x1="25882" y1="13514" x2="42118" y2="10360"/>
                                    <a14:foregroundMark x1="42118" y1="10360" x2="94824" y2="17568"/>
                                    <a14:foregroundMark x1="94824" y1="17568" x2="89176" y2="99550"/>
                                    <a14:foregroundMark x1="89176" y1="99550" x2="41882" y2="98198"/>
                                    <a14:foregroundMark x1="41882" y1="98198" x2="25176" y2="87838"/>
                                    <a14:foregroundMark x1="25176" y1="16625" x2="25176" y2="9910"/>
                                    <a14:foregroundMark x1="25176" y1="87838" x2="25176" y2="35946"/>
                                    <a14:foregroundMark x1="11765" y1="18919" x2="16706" y2="22973"/>
                                    <a14:foregroundMark x1="16235" y1="40991" x2="13412" y2="50000"/>
                                    <a14:foregroundMark x1="92706" y1="62162" x2="93176" y2="87838"/>
                                    <a14:foregroundMark x1="89412" y1="54505" x2="90824" y2="52703"/>
                                    <a14:foregroundMark x1="90353" y1="40991" x2="90824" y2="39640"/>
                                    <a14:foregroundMark x1="29412" y1="53153" x2="30588" y2="52252"/>
                                    <a14:foregroundMark x1="29176" y1="65315" x2="30588" y2="62162"/>
                                    <a14:backgroundMark x1="7529" y1="65766" x2="7529" y2="65766"/>
                                    <a14:backgroundMark x1="18824" y1="54505" x2="4706" y2="83784"/>
                                    <a14:backgroundMark x1="3294" y1="64414" x2="16000" y2="82883"/>
                                    <a14:backgroundMark x1="16000" y1="82883" x2="10588" y2="63514"/>
                                    <a14:backgroundMark x1="20941" y1="12162" x2="22118" y2="36486"/>
                                    <a14:backgroundMark x1="22118" y1="51802" x2="21412" y2="45495"/>
                                  </a14:backgroundRemoval>
                                </a14:imgEffect>
                              </a14:imgLayer>
                            </a14:imgProps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23562" y="1282692"/>
                        <a:ext cx="3238781" cy="1691787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  <p:sp>
                    <p:nvSpPr>
                      <p:cNvPr id="10" name="Arc 9">
                        <a:extLst>
                          <a:ext uri="{FF2B5EF4-FFF2-40B4-BE49-F238E27FC236}">
                            <a16:creationId xmlns:a16="http://schemas.microsoft.com/office/drawing/2014/main" id="{10FFEE39-02F7-377D-F22F-5321CB60C4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92313" y="1494657"/>
                        <a:ext cx="99392" cy="100955"/>
                      </a:xfrm>
                      <a:prstGeom prst="arc">
                        <a:avLst/>
                      </a:prstGeom>
                      <a:noFill/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LID4096"/>
                      </a:p>
                    </p:txBody>
                  </p:sp>
                </p:grpSp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D83474FB-9DB2-42B0-C04D-2BB573042F3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31624" y="1968607"/>
                      <a:ext cx="143446" cy="205757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LID4096"/>
                    </a:p>
                  </p:txBody>
                </p:sp>
              </p:grpSp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EEDC8A17-DCF4-FA25-8929-92C7386EA911}"/>
                      </a:ext>
                    </a:extLst>
                  </p:cNvPr>
                  <p:cNvGrpSpPr/>
                  <p:nvPr/>
                </p:nvGrpSpPr>
                <p:grpSpPr>
                  <a:xfrm>
                    <a:off x="3662343" y="1282692"/>
                    <a:ext cx="4903411" cy="1858407"/>
                    <a:chOff x="656784" y="3479153"/>
                    <a:chExt cx="4903411" cy="185840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B569917E-B1D0-5C76-E498-61B4FE92B7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6784" y="3479153"/>
                      <a:ext cx="4903411" cy="1858407"/>
                      <a:chOff x="656784" y="3479153"/>
                      <a:chExt cx="4903411" cy="1858407"/>
                    </a:xfrm>
                  </p:grpSpPr>
                  <p:pic>
                    <p:nvPicPr>
                      <p:cNvPr id="14" name="Picture 13">
                        <a:extLst>
                          <a:ext uri="{FF2B5EF4-FFF2-40B4-BE49-F238E27FC236}">
                            <a16:creationId xmlns:a16="http://schemas.microsoft.com/office/drawing/2014/main" id="{81DFE4E4-8C01-D352-94DE-FD2A362893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ackgroundRemoval t="9205" b="89540" l="1420" r="97476">
                                    <a14:foregroundMark x1="45223" y1="11968" x2="51420" y2="30962"/>
                                    <a14:foregroundMark x1="51420" y1="30962" x2="50946" y2="66527"/>
                                    <a14:foregroundMark x1="50946" y1="66527" x2="44807" y2="85629"/>
                                    <a14:foregroundMark x1="32521" y1="90061" x2="3001" y2="84316"/>
                                    <a14:foregroundMark x1="6625" y1="39749" x2="20820" y2="69038"/>
                                    <a14:foregroundMark x1="20820" y1="69038" x2="17823" y2="48117"/>
                                    <a14:foregroundMark x1="4259" y1="32218" x2="4890" y2="70293"/>
                                    <a14:foregroundMark x1="3144" y1="17992" x2="13407" y2="17992"/>
                                    <a14:foregroundMark x1="13407" y1="17992" x2="15142" y2="18410"/>
                                    <a14:foregroundMark x1="48265" y1="45188" x2="48580" y2="47699"/>
                                    <a14:foregroundMark x1="78398" y1="13546" x2="81388" y2="14226"/>
                                    <a14:foregroundMark x1="75698" y1="12932" x2="75792" y2="12953"/>
                                    <a14:foregroundMark x1="81388" y1="14226" x2="91640" y2="13808"/>
                                    <a14:foregroundMark x1="91640" y1="13808" x2="97003" y2="43933"/>
                                    <a14:foregroundMark x1="97003" y1="43933" x2="97160" y2="52821"/>
                                    <a14:foregroundMark x1="97160" y1="70945" x2="86751" y2="78661"/>
                                    <a14:foregroundMark x1="86751" y1="78661" x2="62303" y2="74895"/>
                                    <a14:foregroundMark x1="62303" y1="74895" x2="53943" y2="53975"/>
                                    <a14:foregroundMark x1="53943" y1="53975" x2="53312" y2="16318"/>
                                    <a14:foregroundMark x1="53312" y1="16318" x2="54002" y2="12658"/>
                                    <a14:foregroundMark x1="4101" y1="13808" x2="16562" y2="13389"/>
                                    <a14:foregroundMark x1="16562" y1="13389" x2="21609" y2="13808"/>
                                    <a14:foregroundMark x1="53943" y1="15481" x2="63880" y2="13808"/>
                                    <a14:foregroundMark x1="63880" y1="13808" x2="75868" y2="14226"/>
                                    <a14:foregroundMark x1="55678" y1="47280" x2="57571" y2="43933"/>
                                    <a14:foregroundMark x1="96372" y1="43096" x2="94953" y2="51464"/>
                                    <a14:foregroundMark x1="55363" y1="37657" x2="56782" y2="36402"/>
                                    <a14:foregroundMark x1="56151" y1="67782" x2="58517" y2="66527"/>
                                    <a14:foregroundMark x1="2839" y1="36402" x2="3470" y2="75314"/>
                                    <a14:foregroundMark x1="3470" y1="75314" x2="5521" y2="81172"/>
                                    <a14:foregroundMark x1="46688" y1="32636" x2="50000" y2="37238"/>
                                    <a14:backgroundMark x1="1577" y1="6276" x2="18297" y2="3766"/>
                                    <a14:backgroundMark x1="18297" y1="3766" x2="73436" y2="8102"/>
                                    <a14:backgroundMark x1="76814" y1="8368" x2="87224" y2="5021"/>
                                    <a14:backgroundMark x1="87224" y1="5021" x2="97161" y2="5021"/>
                                    <a14:backgroundMark x1="31861" y1="92887" x2="42744" y2="91632"/>
                                    <a14:backgroundMark x1="42744" y1="91632" x2="44322" y2="91632"/>
                                    <a14:backgroundMark x1="390" y1="50936" x2="315" y2="85774"/>
                                    <a14:backgroundMark x1="473" y1="12134" x2="420" y2="36677"/>
                                    <a14:backgroundMark x1="99842" y1="16318" x2="99842" y2="79079"/>
                                  </a14:backgroundRemoval>
                                </a14:imgEffect>
                              </a14:imgLayer>
                            </a14:imgProps>
                          </a:ext>
                        </a:extLst>
                      </a:blip>
                      <a:srcRect l="52785" t="-482" r="225" b="482"/>
                      <a:stretch/>
                    </p:blipFill>
                    <p:spPr>
                      <a:xfrm>
                        <a:off x="3289858" y="3479153"/>
                        <a:ext cx="2270337" cy="182133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  <p:pic>
                    <p:nvPicPr>
                      <p:cNvPr id="15" name="Picture 14">
                        <a:extLst>
                          <a:ext uri="{FF2B5EF4-FFF2-40B4-BE49-F238E27FC236}">
                            <a16:creationId xmlns:a16="http://schemas.microsoft.com/office/drawing/2014/main" id="{744BF653-02CB-65D9-74D0-8A6988C5FB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ackgroundRemoval t="9205" b="89540" l="1420" r="97476">
                                    <a14:foregroundMark x1="45223" y1="11968" x2="51420" y2="30962"/>
                                    <a14:foregroundMark x1="51420" y1="30962" x2="50946" y2="66527"/>
                                    <a14:foregroundMark x1="50946" y1="66527" x2="44807" y2="85629"/>
                                    <a14:foregroundMark x1="32521" y1="90061" x2="3001" y2="84316"/>
                                    <a14:foregroundMark x1="6625" y1="39749" x2="20820" y2="69038"/>
                                    <a14:foregroundMark x1="20820" y1="69038" x2="17823" y2="48117"/>
                                    <a14:foregroundMark x1="4259" y1="32218" x2="4890" y2="70293"/>
                                    <a14:foregroundMark x1="3144" y1="17992" x2="13407" y2="17992"/>
                                    <a14:foregroundMark x1="13407" y1="17992" x2="15142" y2="18410"/>
                                    <a14:foregroundMark x1="48265" y1="45188" x2="48580" y2="47699"/>
                                    <a14:foregroundMark x1="78398" y1="13546" x2="81388" y2="14226"/>
                                    <a14:foregroundMark x1="75698" y1="12932" x2="75792" y2="12953"/>
                                    <a14:foregroundMark x1="81388" y1="14226" x2="91640" y2="13808"/>
                                    <a14:foregroundMark x1="91640" y1="13808" x2="97003" y2="43933"/>
                                    <a14:foregroundMark x1="97003" y1="43933" x2="97160" y2="52821"/>
                                    <a14:foregroundMark x1="97160" y1="70945" x2="86751" y2="78661"/>
                                    <a14:foregroundMark x1="86751" y1="78661" x2="62303" y2="74895"/>
                                    <a14:foregroundMark x1="62303" y1="74895" x2="53943" y2="53975"/>
                                    <a14:foregroundMark x1="53943" y1="53975" x2="53312" y2="16318"/>
                                    <a14:foregroundMark x1="53312" y1="16318" x2="54002" y2="12658"/>
                                    <a14:foregroundMark x1="4101" y1="13808" x2="16562" y2="13389"/>
                                    <a14:foregroundMark x1="16562" y1="13389" x2="21609" y2="13808"/>
                                    <a14:foregroundMark x1="53943" y1="15481" x2="63880" y2="13808"/>
                                    <a14:foregroundMark x1="63880" y1="13808" x2="75868" y2="14226"/>
                                    <a14:foregroundMark x1="55678" y1="47280" x2="57571" y2="43933"/>
                                    <a14:foregroundMark x1="96372" y1="43096" x2="94953" y2="51464"/>
                                    <a14:foregroundMark x1="55363" y1="37657" x2="56782" y2="36402"/>
                                    <a14:foregroundMark x1="56151" y1="67782" x2="58517" y2="66527"/>
                                    <a14:foregroundMark x1="2839" y1="36402" x2="3470" y2="75314"/>
                                    <a14:foregroundMark x1="3470" y1="75314" x2="5521" y2="81172"/>
                                    <a14:foregroundMark x1="46688" y1="32636" x2="50000" y2="37238"/>
                                    <a14:backgroundMark x1="1577" y1="6276" x2="18297" y2="3766"/>
                                    <a14:backgroundMark x1="18297" y1="3766" x2="73436" y2="8102"/>
                                    <a14:backgroundMark x1="76814" y1="8368" x2="87224" y2="5021"/>
                                    <a14:backgroundMark x1="87224" y1="5021" x2="97161" y2="5021"/>
                                    <a14:backgroundMark x1="31861" y1="92887" x2="42744" y2="91632"/>
                                    <a14:backgroundMark x1="42744" y1="91632" x2="44322" y2="91632"/>
                                    <a14:backgroundMark x1="390" y1="50936" x2="315" y2="85774"/>
                                    <a14:backgroundMark x1="473" y1="12134" x2="420" y2="36677"/>
                                    <a14:backgroundMark x1="99842" y1="16318" x2="99842" y2="79079"/>
                                  </a14:backgroundRemoval>
                                </a14:imgEffect>
                              </a14:imgLayer>
                            </a14:imgProps>
                          </a:ext>
                        </a:extLst>
                      </a:blip>
                      <a:srcRect r="47491"/>
                      <a:stretch/>
                    </p:blipFill>
                    <p:spPr>
                      <a:xfrm>
                        <a:off x="656784" y="3516222"/>
                        <a:ext cx="2537004" cy="182133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  <p:sp>
                    <p:nvSpPr>
                      <p:cNvPr id="16" name="Rectangle: Rounded Corners 15">
                        <a:extLst>
                          <a:ext uri="{FF2B5EF4-FFF2-40B4-BE49-F238E27FC236}">
                            <a16:creationId xmlns:a16="http://schemas.microsoft.com/office/drawing/2014/main" id="{900FF0E9-BD2E-3B72-746D-62B7B86C67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58236" y="4303065"/>
                        <a:ext cx="93600" cy="111600"/>
                      </a:xfrm>
                      <a:prstGeom prst="roundRect">
                        <a:avLst/>
                      </a:prstGeom>
                      <a:solidFill>
                        <a:srgbClr val="7E007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LID4096"/>
                      </a:p>
                    </p:txBody>
                  </p:sp>
                  <p:sp>
                    <p:nvSpPr>
                      <p:cNvPr id="17" name="Rectangle: Rounded Corners 16">
                        <a:extLst>
                          <a:ext uri="{FF2B5EF4-FFF2-40B4-BE49-F238E27FC236}">
                            <a16:creationId xmlns:a16="http://schemas.microsoft.com/office/drawing/2014/main" id="{1A4EA0F2-A88F-E4BF-F102-15601CDF97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24021" y="4298302"/>
                        <a:ext cx="93600" cy="111600"/>
                      </a:xfrm>
                      <a:prstGeom prst="roundRect">
                        <a:avLst/>
                      </a:prstGeom>
                      <a:solidFill>
                        <a:srgbClr val="7E007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LID4096"/>
                      </a:p>
                    </p:txBody>
                  </p:sp>
                  <p:cxnSp>
                    <p:nvCxnSpPr>
                      <p:cNvPr id="18" name="Straight Connector 17">
                        <a:extLst>
                          <a:ext uri="{FF2B5EF4-FFF2-40B4-BE49-F238E27FC236}">
                            <a16:creationId xmlns:a16="http://schemas.microsoft.com/office/drawing/2014/main" id="{2C96B5EF-0611-7273-FE94-AE6C8667BBBE}"/>
                          </a:ext>
                        </a:extLst>
                      </p:cNvPr>
                      <p:cNvCxnSpPr>
                        <a:stCxn id="16" idx="3"/>
                        <a:endCxn id="17" idx="1"/>
                      </p:cNvCxnSpPr>
                      <p:nvPr/>
                    </p:nvCxnSpPr>
                    <p:spPr>
                      <a:xfrm flipV="1">
                        <a:off x="3051836" y="4354102"/>
                        <a:ext cx="372185" cy="4763"/>
                      </a:xfrm>
                      <a:prstGeom prst="line">
                        <a:avLst/>
                      </a:prstGeom>
                      <a:ln w="1270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19" name="Picture 18">
                        <a:extLst>
                          <a:ext uri="{FF2B5EF4-FFF2-40B4-BE49-F238E27FC236}">
                            <a16:creationId xmlns:a16="http://schemas.microsoft.com/office/drawing/2014/main" id="{2F338C5B-1759-C237-AA6E-325DE6D901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10000" b="90000" l="10000" r="90000">
                                    <a14:foregroundMark x1="79149" y1="15591" x2="80426" y2="17742"/>
                                  </a14:backgroundRemoval>
                                </a14:imgEffect>
                              </a14:imgLayer>
                            </a14:imgProps>
                          </a:ext>
                        </a:extLst>
                      </a:blip>
                      <a:srcRect l="70237" b="61782"/>
                      <a:stretch/>
                    </p:blipFill>
                    <p:spPr>
                      <a:xfrm>
                        <a:off x="2912141" y="4030828"/>
                        <a:ext cx="219788" cy="223374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  <p:pic>
                    <p:nvPicPr>
                      <p:cNvPr id="20" name="Picture 19">
                        <a:extLst>
                          <a:ext uri="{FF2B5EF4-FFF2-40B4-BE49-F238E27FC236}">
                            <a16:creationId xmlns:a16="http://schemas.microsoft.com/office/drawing/2014/main" id="{1E3F0AC6-8F24-DB60-B560-DBA05E9A7FB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10000" b="90000" l="10000" r="90000">
                                    <a14:foregroundMark x1="79149" y1="15591" x2="80426" y2="17742"/>
                                  </a14:backgroundRemoval>
                                </a14:imgEffect>
                              </a14:imgLayer>
                            </a14:imgProps>
                          </a:ext>
                        </a:extLst>
                      </a:blip>
                      <a:srcRect l="70237" b="61782"/>
                      <a:stretch/>
                    </p:blipFill>
                    <p:spPr>
                      <a:xfrm>
                        <a:off x="3382041" y="4030828"/>
                        <a:ext cx="219788" cy="223374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  <p:cxnSp>
                    <p:nvCxnSpPr>
                      <p:cNvPr id="21" name="Straight Connector 20">
                        <a:extLst>
                          <a:ext uri="{FF2B5EF4-FFF2-40B4-BE49-F238E27FC236}">
                            <a16:creationId xmlns:a16="http://schemas.microsoft.com/office/drawing/2014/main" id="{8F7396E4-9F3E-6948-168D-C939D614F6B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3046044" y="4152147"/>
                        <a:ext cx="372185" cy="4763"/>
                      </a:xfrm>
                      <a:prstGeom prst="line">
                        <a:avLst/>
                      </a:prstGeom>
                      <a:ln w="1270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795C2B69-B888-DFB4-7C0C-640C256C7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9411" y="4896188"/>
                      <a:ext cx="179079" cy="143447"/>
                    </a:xfrm>
                    <a:prstGeom prst="rect">
                      <a:avLst/>
                    </a:prstGeom>
                    <a:solidFill>
                      <a:srgbClr val="F6F6F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LID4096"/>
                    </a:p>
                  </p:txBody>
                </p:sp>
              </p:grpSp>
              <p:sp>
                <p:nvSpPr>
                  <p:cNvPr id="29" name="Rectangle: Rounded Corners 28">
                    <a:extLst>
                      <a:ext uri="{FF2B5EF4-FFF2-40B4-BE49-F238E27FC236}">
                        <a16:creationId xmlns:a16="http://schemas.microsoft.com/office/drawing/2014/main" id="{8999D62E-691B-2F15-3D4E-A8387C743523}"/>
                      </a:ext>
                    </a:extLst>
                  </p:cNvPr>
                  <p:cNvSpPr/>
                  <p:nvPr/>
                </p:nvSpPr>
                <p:spPr>
                  <a:xfrm>
                    <a:off x="3370373" y="2099148"/>
                    <a:ext cx="93600" cy="111600"/>
                  </a:xfrm>
                  <a:prstGeom prst="roundRect">
                    <a:avLst/>
                  </a:prstGeom>
                  <a:solidFill>
                    <a:srgbClr val="7E00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30" name="Rectangle: Rounded Corners 29">
                    <a:extLst>
                      <a:ext uri="{FF2B5EF4-FFF2-40B4-BE49-F238E27FC236}">
                        <a16:creationId xmlns:a16="http://schemas.microsoft.com/office/drawing/2014/main" id="{8976ACAF-23A7-E87F-8307-293769B517BC}"/>
                      </a:ext>
                    </a:extLst>
                  </p:cNvPr>
                  <p:cNvSpPr/>
                  <p:nvPr/>
                </p:nvSpPr>
                <p:spPr>
                  <a:xfrm>
                    <a:off x="3842982" y="2094385"/>
                    <a:ext cx="93600" cy="111600"/>
                  </a:xfrm>
                  <a:prstGeom prst="roundRect">
                    <a:avLst/>
                  </a:prstGeom>
                  <a:solidFill>
                    <a:srgbClr val="7E00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DF94CA22-183A-21BE-B7CF-E15990E1070B}"/>
                      </a:ext>
                    </a:extLst>
                  </p:cNvPr>
                  <p:cNvCxnSpPr>
                    <a:stCxn id="29" idx="3"/>
                    <a:endCxn id="30" idx="1"/>
                  </p:cNvCxnSpPr>
                  <p:nvPr/>
                </p:nvCxnSpPr>
                <p:spPr>
                  <a:xfrm flipV="1">
                    <a:off x="3463973" y="2150185"/>
                    <a:ext cx="379009" cy="4763"/>
                  </a:xfrm>
                  <a:prstGeom prst="line">
                    <a:avLst/>
                  </a:prstGeom>
                  <a:ln w="12700">
                    <a:noFil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1A7C0832-D173-CEEA-82C5-78666A188D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10000" b="90000" l="10000" r="90000">
                                <a14:foregroundMark x1="79149" y1="15591" x2="80426" y2="17742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70237" b="61782"/>
                  <a:stretch/>
                </p:blipFill>
                <p:spPr>
                  <a:xfrm>
                    <a:off x="3331102" y="1826911"/>
                    <a:ext cx="219788" cy="223374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E9D22C42-26BC-D8D0-E20F-736E7594A9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10000" b="90000" l="10000" r="90000">
                                <a14:foregroundMark x1="79149" y1="15591" x2="80426" y2="17742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70237" b="61782"/>
                  <a:stretch/>
                </p:blipFill>
                <p:spPr>
                  <a:xfrm>
                    <a:off x="3807826" y="1833735"/>
                    <a:ext cx="219788" cy="223374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E5BFF5BC-1E79-8925-B277-AB7DE0827D2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465005" y="1948230"/>
                    <a:ext cx="372185" cy="4763"/>
                  </a:xfrm>
                  <a:prstGeom prst="line">
                    <a:avLst/>
                  </a:prstGeom>
                  <a:ln w="12700">
                    <a:noFil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4C78214-16DB-8A74-73CD-8C524E397E3D}"/>
                    </a:ext>
                  </a:extLst>
                </p:cNvPr>
                <p:cNvSpPr/>
                <p:nvPr/>
              </p:nvSpPr>
              <p:spPr>
                <a:xfrm>
                  <a:off x="2021516" y="919011"/>
                  <a:ext cx="8725524" cy="210253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F603D5F-E4F1-43E3-1135-31480CA5F09E}"/>
                  </a:ext>
                </a:extLst>
              </p:cNvPr>
              <p:cNvCxnSpPr/>
              <p:nvPr/>
            </p:nvCxnSpPr>
            <p:spPr>
              <a:xfrm flipV="1">
                <a:off x="5612819" y="2016491"/>
                <a:ext cx="372185" cy="4763"/>
              </a:xfrm>
              <a:prstGeom prst="line">
                <a:avLst/>
              </a:prstGeom>
              <a:ln w="12700">
                <a:solidFill>
                  <a:srgbClr val="7E00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E1DE076-EF5A-1405-ED8E-335FD5D0A8C0}"/>
                  </a:ext>
                </a:extLst>
              </p:cNvPr>
              <p:cNvCxnSpPr/>
              <p:nvPr/>
            </p:nvCxnSpPr>
            <p:spPr>
              <a:xfrm flipV="1">
                <a:off x="5607027" y="1814536"/>
                <a:ext cx="372185" cy="4763"/>
              </a:xfrm>
              <a:prstGeom prst="line">
                <a:avLst/>
              </a:prstGeom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B837A9AA-C7AF-3DAC-F2F9-ACA22D12208D}"/>
                  </a:ext>
                </a:extLst>
              </p:cNvPr>
              <p:cNvCxnSpPr/>
              <p:nvPr/>
            </p:nvCxnSpPr>
            <p:spPr>
              <a:xfrm flipV="1">
                <a:off x="8204245" y="2025240"/>
                <a:ext cx="372185" cy="4763"/>
              </a:xfrm>
              <a:prstGeom prst="line">
                <a:avLst/>
              </a:prstGeom>
              <a:ln w="12700">
                <a:solidFill>
                  <a:srgbClr val="7E00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8000F7E-D735-4A94-55AF-D105B5921F9F}"/>
                  </a:ext>
                </a:extLst>
              </p:cNvPr>
              <p:cNvCxnSpPr/>
              <p:nvPr/>
            </p:nvCxnSpPr>
            <p:spPr>
              <a:xfrm flipV="1">
                <a:off x="8198453" y="1823285"/>
                <a:ext cx="372185" cy="4763"/>
              </a:xfrm>
              <a:prstGeom prst="line">
                <a:avLst/>
              </a:prstGeom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1664BEAE-6C4F-4A79-FFA1-E876001311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7130" y="4110610"/>
            <a:ext cx="4027242" cy="262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9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2533A-3972-89F1-4594-736C99BA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A7C9E-7353-12B7-7368-CFD6E2C5B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18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4ECC8-E68A-0A61-9990-B2FE3E1BA02C}"/>
              </a:ext>
            </a:extLst>
          </p:cNvPr>
          <p:cNvSpPr txBox="1"/>
          <p:nvPr/>
        </p:nvSpPr>
        <p:spPr>
          <a:xfrm>
            <a:off x="604837" y="136525"/>
            <a:ext cx="8725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R</a:t>
            </a:r>
            <a:r>
              <a:rPr lang="en-US" altLang="zh-CN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ecap</a:t>
            </a:r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 – I</a:t>
            </a:r>
            <a:r>
              <a:rPr lang="en-US" altLang="zh-CN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mageJ</a:t>
            </a:r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 in Chaldene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FCE49D-799F-54DC-D6A2-784D0BD43306}"/>
              </a:ext>
            </a:extLst>
          </p:cNvPr>
          <p:cNvCxnSpPr>
            <a:cxnSpLocks/>
          </p:cNvCxnSpPr>
          <p:nvPr/>
        </p:nvCxnSpPr>
        <p:spPr>
          <a:xfrm>
            <a:off x="2355109" y="3149559"/>
            <a:ext cx="256792" cy="1171157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3CBF059-2431-7449-70DC-EFA411AA324F}"/>
              </a:ext>
            </a:extLst>
          </p:cNvPr>
          <p:cNvCxnSpPr>
            <a:cxnSpLocks/>
          </p:cNvCxnSpPr>
          <p:nvPr/>
        </p:nvCxnSpPr>
        <p:spPr>
          <a:xfrm flipH="1">
            <a:off x="5846707" y="3149559"/>
            <a:ext cx="5680732" cy="116179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C5032DD0-57EF-CEB8-A026-1AC820D5372F}"/>
              </a:ext>
            </a:extLst>
          </p:cNvPr>
          <p:cNvGrpSpPr/>
          <p:nvPr/>
        </p:nvGrpSpPr>
        <p:grpSpPr>
          <a:xfrm>
            <a:off x="125500" y="1820546"/>
            <a:ext cx="2021029" cy="551054"/>
            <a:chOff x="5938157" y="2023976"/>
            <a:chExt cx="2569464" cy="551054"/>
          </a:xfrm>
          <a:solidFill>
            <a:schemeClr val="accent4"/>
          </a:solidFill>
        </p:grpSpPr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911485BF-9D00-BC2C-D07F-B89EB0DBA974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1045" name="Group 1044">
              <a:extLst>
                <a:ext uri="{FF2B5EF4-FFF2-40B4-BE49-F238E27FC236}">
                  <a16:creationId xmlns:a16="http://schemas.microsoft.com/office/drawing/2014/main" id="{0CF0D611-99A8-FA06-5F24-162639F3CDB0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1046" name="Rectangle 1045">
                <a:extLst>
                  <a:ext uri="{FF2B5EF4-FFF2-40B4-BE49-F238E27FC236}">
                    <a16:creationId xmlns:a16="http://schemas.microsoft.com/office/drawing/2014/main" id="{45D364BE-B51D-9F71-2CDA-2951A5900B8B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noProof="1">
                    <a:solidFill>
                      <a:schemeClr val="bg2">
                        <a:lumMod val="25000"/>
                      </a:schemeClr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Frontend</a:t>
                </a:r>
                <a:r>
                  <a:rPr lang="en-US" altLang="zh-CN" noProof="1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en-US" altLang="zh-CN" noProof="1">
                    <a:solidFill>
                      <a:schemeClr val="bg2">
                        <a:lumMod val="25000"/>
                      </a:schemeClr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View</a:t>
                </a:r>
                <a:endParaRPr lang="en-US" noProof="1">
                  <a:solidFill>
                    <a:schemeClr val="bg2">
                      <a:lumMod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1047" name="Rectangle 1046">
                <a:extLst>
                  <a:ext uri="{FF2B5EF4-FFF2-40B4-BE49-F238E27FC236}">
                    <a16:creationId xmlns:a16="http://schemas.microsoft.com/office/drawing/2014/main" id="{7506C46D-3FEA-5AF5-4C34-F1D0847506D4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3B7030B-C831-511C-E46A-379590913CE7}"/>
              </a:ext>
            </a:extLst>
          </p:cNvPr>
          <p:cNvGrpSpPr/>
          <p:nvPr/>
        </p:nvGrpSpPr>
        <p:grpSpPr>
          <a:xfrm>
            <a:off x="192088" y="4555603"/>
            <a:ext cx="2021029" cy="551054"/>
            <a:chOff x="5938157" y="2023976"/>
            <a:chExt cx="2569464" cy="551054"/>
          </a:xfrm>
          <a:solidFill>
            <a:schemeClr val="accent4"/>
          </a:solidFill>
        </p:grpSpPr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7849E024-DAB2-6B93-51AE-5F2B0400A651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1050" name="Group 1049">
              <a:extLst>
                <a:ext uri="{FF2B5EF4-FFF2-40B4-BE49-F238E27FC236}">
                  <a16:creationId xmlns:a16="http://schemas.microsoft.com/office/drawing/2014/main" id="{BD469379-96D3-D10D-3FAE-4BE3B961A499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1051" name="Rectangle 1050">
                <a:extLst>
                  <a:ext uri="{FF2B5EF4-FFF2-40B4-BE49-F238E27FC236}">
                    <a16:creationId xmlns:a16="http://schemas.microsoft.com/office/drawing/2014/main" id="{76D774C6-EFDA-6D04-DF5B-7E22FE61CF98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noProof="1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Backend View</a:t>
                </a:r>
              </a:p>
            </p:txBody>
          </p:sp>
          <p:sp>
            <p:nvSpPr>
              <p:cNvPr id="1052" name="Rectangle 1051">
                <a:extLst>
                  <a:ext uri="{FF2B5EF4-FFF2-40B4-BE49-F238E27FC236}">
                    <a16:creationId xmlns:a16="http://schemas.microsoft.com/office/drawing/2014/main" id="{FAC529C9-BA45-1558-3C36-9AFDAE2D9C15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C3CA92-8910-1BF6-79A9-E94397A76297}"/>
              </a:ext>
            </a:extLst>
          </p:cNvPr>
          <p:cNvGrpSpPr/>
          <p:nvPr/>
        </p:nvGrpSpPr>
        <p:grpSpPr>
          <a:xfrm>
            <a:off x="2611901" y="4311353"/>
            <a:ext cx="3238204" cy="938132"/>
            <a:chOff x="68710" y="3712178"/>
            <a:chExt cx="3626062" cy="9381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C4A1E6-AA60-28F8-E678-782D1528FB2A}"/>
                </a:ext>
              </a:extLst>
            </p:cNvPr>
            <p:cNvSpPr/>
            <p:nvPr/>
          </p:nvSpPr>
          <p:spPr>
            <a:xfrm>
              <a:off x="68710" y="3721541"/>
              <a:ext cx="3622257" cy="928769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ts val="1600"/>
                </a:lnSpc>
              </a:pPr>
              <a:endParaRPr lang="en-US" sz="1600" noProof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9DBD2A-C082-D67C-3066-FCDFFEA27BF9}"/>
                </a:ext>
              </a:extLst>
            </p:cNvPr>
            <p:cNvSpPr/>
            <p:nvPr/>
          </p:nvSpPr>
          <p:spPr>
            <a:xfrm>
              <a:off x="72516" y="3712178"/>
              <a:ext cx="3622256" cy="406499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sz="1600" noProof="1">
                  <a:solidFill>
                    <a:schemeClr val="accent4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ImageJ</a:t>
              </a:r>
              <a:r>
                <a:rPr lang="en-US" sz="1600" noProof="1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 Textual Source Code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B563A0-B9A9-91CC-B642-EFD0AAD56C99}"/>
                </a:ext>
              </a:extLst>
            </p:cNvPr>
            <p:cNvSpPr txBox="1"/>
            <p:nvPr/>
          </p:nvSpPr>
          <p:spPr>
            <a:xfrm>
              <a:off x="651851" y="4189456"/>
              <a:ext cx="2626728" cy="371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Via </a:t>
              </a:r>
              <a:r>
                <a:rPr lang="en-US" altLang="zh-CN" sz="1600" dirty="0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ImageJ Gateway</a:t>
              </a:r>
              <a:r>
                <a:rPr lang="en-GB" sz="1600" u="none" strike="noStrike" dirty="0">
                  <a:solidFill>
                    <a:schemeClr val="bg1"/>
                  </a:solidFill>
                  <a:effectLst/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 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2B1B47-A65C-A955-D3F1-EF6658A1DDBB}"/>
              </a:ext>
            </a:extLst>
          </p:cNvPr>
          <p:cNvGrpSpPr/>
          <p:nvPr/>
        </p:nvGrpSpPr>
        <p:grpSpPr>
          <a:xfrm>
            <a:off x="7273897" y="4144791"/>
            <a:ext cx="3512473" cy="1104693"/>
            <a:chOff x="68710" y="3712178"/>
            <a:chExt cx="3979925" cy="93813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EBCC921-DFCB-79B9-156C-6D9505BAE053}"/>
                </a:ext>
              </a:extLst>
            </p:cNvPr>
            <p:cNvSpPr/>
            <p:nvPr/>
          </p:nvSpPr>
          <p:spPr>
            <a:xfrm>
              <a:off x="68710" y="3721540"/>
              <a:ext cx="3622257" cy="928769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ts val="1600"/>
                </a:lnSpc>
              </a:pPr>
              <a:endParaRPr lang="en-US" sz="1600" noProof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CED85E-9734-1AA9-AE6C-95904A75825F}"/>
                </a:ext>
              </a:extLst>
            </p:cNvPr>
            <p:cNvSpPr/>
            <p:nvPr/>
          </p:nvSpPr>
          <p:spPr>
            <a:xfrm>
              <a:off x="93849" y="3712178"/>
              <a:ext cx="3587835" cy="406499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sz="1600" noProof="1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Jupyter</a:t>
              </a:r>
              <a:r>
                <a:rPr lang="en-US" sz="1600" noProof="1">
                  <a:solidFill>
                    <a:schemeClr val="accent4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 Python </a:t>
              </a:r>
              <a:r>
                <a:rPr lang="en-US" sz="1600" noProof="1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Kernel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D68DB2-984E-535E-2BB0-86A5CBA4D206}"/>
                </a:ext>
              </a:extLst>
            </p:cNvPr>
            <p:cNvSpPr txBox="1"/>
            <p:nvPr/>
          </p:nvSpPr>
          <p:spPr>
            <a:xfrm>
              <a:off x="85353" y="4197513"/>
              <a:ext cx="3963282" cy="285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Via PyImageJ’s language binding</a:t>
              </a:r>
              <a:endParaRPr lang="en-GB" sz="1400" b="1" u="none" strike="noStrike" dirty="0">
                <a:solidFill>
                  <a:schemeClr val="bg1"/>
                </a:solidFill>
                <a:effectLst/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endParaRP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5E1F88A-05FC-A320-F992-B5736205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065" y="966080"/>
            <a:ext cx="9211899" cy="2176762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2ACA7804-81F9-0CF8-91C6-64E0341C14BF}"/>
              </a:ext>
            </a:extLst>
          </p:cNvPr>
          <p:cNvGrpSpPr/>
          <p:nvPr/>
        </p:nvGrpSpPr>
        <p:grpSpPr>
          <a:xfrm>
            <a:off x="5963242" y="4512167"/>
            <a:ext cx="1184940" cy="763767"/>
            <a:chOff x="6674776" y="4681444"/>
            <a:chExt cx="1184940" cy="763767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A1097E7-F456-A827-7FEA-F750D0E12548}"/>
                </a:ext>
              </a:extLst>
            </p:cNvPr>
            <p:cNvCxnSpPr>
              <a:cxnSpLocks/>
            </p:cNvCxnSpPr>
            <p:nvPr/>
          </p:nvCxnSpPr>
          <p:spPr>
            <a:xfrm>
              <a:off x="6678304" y="5042151"/>
              <a:ext cx="116672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71F8F8-C117-DFC2-C768-EAE49BE1F73B}"/>
                </a:ext>
              </a:extLst>
            </p:cNvPr>
            <p:cNvSpPr txBox="1"/>
            <p:nvPr/>
          </p:nvSpPr>
          <p:spPr>
            <a:xfrm>
              <a:off x="6674776" y="4681444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E</a:t>
              </a:r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xecuted </a:t>
              </a:r>
              <a:endParaRPr lang="LID4096" sz="1600" dirty="0">
                <a:solidFill>
                  <a:schemeClr val="accent1">
                    <a:lumMod val="7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9A2BC51-8839-BCC5-06E5-767B1C0A3EB2}"/>
                </a:ext>
              </a:extLst>
            </p:cNvPr>
            <p:cNvSpPr txBox="1"/>
            <p:nvPr/>
          </p:nvSpPr>
          <p:spPr>
            <a:xfrm>
              <a:off x="6920461" y="5106657"/>
              <a:ext cx="6687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W</a:t>
              </a:r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ith</a:t>
              </a:r>
              <a:endParaRPr lang="LID4096" sz="1600" dirty="0">
                <a:solidFill>
                  <a:schemeClr val="accent1">
                    <a:lumMod val="7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pic>
        <p:nvPicPr>
          <p:cNvPr id="1025" name="Graphic 1024" descr="Arrow: Clockwise curve with solid fill">
            <a:extLst>
              <a:ext uri="{FF2B5EF4-FFF2-40B4-BE49-F238E27FC236}">
                <a16:creationId xmlns:a16="http://schemas.microsoft.com/office/drawing/2014/main" id="{D8A73B3A-6A68-0EAF-C237-37532465B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50321">
            <a:off x="3808548" y="3264329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920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87FAD-1885-8732-230A-CA466B89EB81}"/>
              </a:ext>
            </a:extLst>
          </p:cNvPr>
          <p:cNvSpPr txBox="1"/>
          <p:nvPr/>
        </p:nvSpPr>
        <p:spPr>
          <a:xfrm>
            <a:off x="10790654" y="6149975"/>
            <a:ext cx="1401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Details in  </a:t>
            </a:r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Issue 68</a:t>
            </a:r>
            <a:endParaRPr lang="LID4096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3219A8-55D7-88F2-C681-D0E1944F2F51}"/>
              </a:ext>
            </a:extLst>
          </p:cNvPr>
          <p:cNvSpPr txBox="1"/>
          <p:nvPr/>
        </p:nvSpPr>
        <p:spPr>
          <a:xfrm>
            <a:off x="604837" y="168275"/>
            <a:ext cx="10018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>
              <a:defRPr sz="2800" b="1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defRPr>
            </a:lvl1pPr>
          </a:lstStyle>
          <a:p>
            <a:r>
              <a:rPr lang="en-US" dirty="0"/>
              <a:t>Progress - ImageJ Workflow in Chaldene</a:t>
            </a:r>
            <a:endParaRPr lang="LID4096" dirty="0"/>
          </a:p>
        </p:txBody>
      </p:sp>
      <p:sp>
        <p:nvSpPr>
          <p:cNvPr id="3" name="Date Placeholder 9">
            <a:extLst>
              <a:ext uri="{FF2B5EF4-FFF2-40B4-BE49-F238E27FC236}">
                <a16:creationId xmlns:a16="http://schemas.microsoft.com/office/drawing/2014/main" id="{FEA4A212-CF79-94E5-24CD-D7BB410CB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6" name="Slide Number Placeholder 11">
            <a:extLst>
              <a:ext uri="{FF2B5EF4-FFF2-40B4-BE49-F238E27FC236}">
                <a16:creationId xmlns:a16="http://schemas.microsoft.com/office/drawing/2014/main" id="{CEB31C8C-42EE-8A29-D2A1-274D1FC70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19</a:t>
            </a:fld>
            <a:endParaRPr lang="LID4096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4FB678-892A-695E-5B81-1A0BB6A430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59783" y="6348096"/>
            <a:ext cx="6911975" cy="381629"/>
          </a:xfrm>
        </p:spPr>
        <p:txBody>
          <a:bodyPr>
            <a:noAutofit/>
          </a:bodyPr>
          <a:lstStyle/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Video 1: ImageJ Cell Segmentation Workflow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[13] 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integrated in Chaldene System</a:t>
            </a:r>
            <a:endParaRPr lang="LID4096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2299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C7E2BB8-DEB5-D737-5C45-D7D64709E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9CB1B7-E76C-953E-C6FF-7B236CB80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D2DF36A-9493-C3C8-9803-C9BF943AF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2</a:t>
            </a:fld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46E51-A302-D4B9-BFCF-BCCB2C59F251}"/>
              </a:ext>
            </a:extLst>
          </p:cNvPr>
          <p:cNvSpPr txBox="1"/>
          <p:nvPr/>
        </p:nvSpPr>
        <p:spPr>
          <a:xfrm>
            <a:off x="604837" y="136525"/>
            <a:ext cx="6291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Background - ImageJ/Fiji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sp>
        <p:nvSpPr>
          <p:cNvPr id="18" name="Google Shape;58;p7">
            <a:extLst>
              <a:ext uri="{FF2B5EF4-FFF2-40B4-BE49-F238E27FC236}">
                <a16:creationId xmlns:a16="http://schemas.microsoft.com/office/drawing/2014/main" id="{8A7F5763-53C2-1BA3-2238-E4220996341C}"/>
              </a:ext>
            </a:extLst>
          </p:cNvPr>
          <p:cNvSpPr txBox="1"/>
          <p:nvPr/>
        </p:nvSpPr>
        <p:spPr>
          <a:xfrm>
            <a:off x="838200" y="2689384"/>
            <a:ext cx="4702250" cy="257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ImageJ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GB" sz="1600" dirty="0">
                <a:latin typeface="Poppins" panose="00000500000000000000" pitchFamily="2" charset="0"/>
                <a:cs typeface="Poppins" panose="00000500000000000000" pitchFamily="2" charset="0"/>
              </a:rPr>
              <a:t>is a </a:t>
            </a:r>
            <a:r>
              <a:rPr lang="en-GB" sz="1600" dirty="0">
                <a:solidFill>
                  <a:srgbClr val="09427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Java-based</a:t>
            </a:r>
            <a:r>
              <a:rPr lang="en-GB" sz="1600" dirty="0">
                <a:latin typeface="Poppins" panose="00000500000000000000" pitchFamily="2" charset="0"/>
                <a:cs typeface="Poppins" panose="00000500000000000000" pitchFamily="2" charset="0"/>
              </a:rPr>
              <a:t> software widely used for microscopy image processing in material sciences and bioinformatic field.</a:t>
            </a:r>
          </a:p>
          <a:p>
            <a:pPr marL="285750" indent="-285750">
              <a:buFontTx/>
              <a:buChar char="-"/>
            </a:pP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Fiji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 is a "batteries-included” distribution of ImageJ, </a:t>
            </a:r>
            <a:r>
              <a:rPr lang="en-GB" sz="1600" dirty="0">
                <a:latin typeface="Poppins" panose="00000500000000000000" pitchFamily="2" charset="0"/>
                <a:cs typeface="Poppins" panose="00000500000000000000" pitchFamily="2" charset="0"/>
              </a:rPr>
              <a:t>which is proposed as a platform for productive collaboration between computer science and </a:t>
            </a:r>
            <a:r>
              <a:rPr lang="en-GB" sz="1600" u="sng" dirty="0">
                <a:latin typeface="Poppins" panose="00000500000000000000" pitchFamily="2" charset="0"/>
                <a:cs typeface="Poppins" panose="00000500000000000000" pitchFamily="2" charset="0"/>
              </a:rPr>
              <a:t>other diverse research communities</a:t>
            </a:r>
            <a:r>
              <a:rPr lang="en-GB" sz="1600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GB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[1]</a:t>
            </a:r>
            <a:endParaRPr lang="en-GB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Google Shape;62;p7">
            <a:extLst>
              <a:ext uri="{FF2B5EF4-FFF2-40B4-BE49-F238E27FC236}">
                <a16:creationId xmlns:a16="http://schemas.microsoft.com/office/drawing/2014/main" id="{1B97072F-A4CF-1ACB-7E78-9AA86F76BF14}"/>
              </a:ext>
            </a:extLst>
          </p:cNvPr>
          <p:cNvSpPr/>
          <p:nvPr/>
        </p:nvSpPr>
        <p:spPr>
          <a:xfrm>
            <a:off x="570314" y="1319491"/>
            <a:ext cx="5185675" cy="4188362"/>
          </a:xfrm>
          <a:custGeom>
            <a:avLst/>
            <a:gdLst/>
            <a:ahLst/>
            <a:cxnLst/>
            <a:rect l="l" t="t" r="r" b="b"/>
            <a:pathLst>
              <a:path w="21499" h="21527" extrusionOk="0">
                <a:moveTo>
                  <a:pt x="9993" y="21519"/>
                </a:moveTo>
                <a:cubicBezTo>
                  <a:pt x="9559" y="21519"/>
                  <a:pt x="9055" y="21484"/>
                  <a:pt x="8551" y="21413"/>
                </a:cubicBezTo>
                <a:cubicBezTo>
                  <a:pt x="7052" y="21202"/>
                  <a:pt x="5596" y="20797"/>
                  <a:pt x="4218" y="20022"/>
                </a:cubicBezTo>
                <a:cubicBezTo>
                  <a:pt x="3557" y="19652"/>
                  <a:pt x="2925" y="19221"/>
                  <a:pt x="2357" y="18657"/>
                </a:cubicBezTo>
                <a:cubicBezTo>
                  <a:pt x="1355" y="17662"/>
                  <a:pt x="681" y="16385"/>
                  <a:pt x="290" y="14879"/>
                </a:cubicBezTo>
                <a:cubicBezTo>
                  <a:pt x="20" y="13832"/>
                  <a:pt x="-58" y="12757"/>
                  <a:pt x="41" y="11665"/>
                </a:cubicBezTo>
                <a:cubicBezTo>
                  <a:pt x="162" y="10318"/>
                  <a:pt x="489" y="9059"/>
                  <a:pt x="1029" y="7879"/>
                </a:cubicBezTo>
                <a:cubicBezTo>
                  <a:pt x="1427" y="7016"/>
                  <a:pt x="1902" y="6232"/>
                  <a:pt x="2442" y="5493"/>
                </a:cubicBezTo>
                <a:cubicBezTo>
                  <a:pt x="3323" y="4295"/>
                  <a:pt x="4353" y="3309"/>
                  <a:pt x="5475" y="2481"/>
                </a:cubicBezTo>
                <a:cubicBezTo>
                  <a:pt x="6796" y="1495"/>
                  <a:pt x="8196" y="746"/>
                  <a:pt x="9701" y="315"/>
                </a:cubicBezTo>
                <a:cubicBezTo>
                  <a:pt x="10305" y="139"/>
                  <a:pt x="10923" y="77"/>
                  <a:pt x="11541" y="24"/>
                </a:cubicBezTo>
                <a:cubicBezTo>
                  <a:pt x="12457" y="-46"/>
                  <a:pt x="13367" y="42"/>
                  <a:pt x="14276" y="218"/>
                </a:cubicBezTo>
                <a:cubicBezTo>
                  <a:pt x="14482" y="262"/>
                  <a:pt x="14688" y="324"/>
                  <a:pt x="14894" y="377"/>
                </a:cubicBezTo>
                <a:cubicBezTo>
                  <a:pt x="15000" y="403"/>
                  <a:pt x="15071" y="482"/>
                  <a:pt x="15128" y="588"/>
                </a:cubicBezTo>
                <a:cubicBezTo>
                  <a:pt x="15156" y="650"/>
                  <a:pt x="15156" y="702"/>
                  <a:pt x="15121" y="764"/>
                </a:cubicBezTo>
                <a:cubicBezTo>
                  <a:pt x="15085" y="817"/>
                  <a:pt x="15036" y="843"/>
                  <a:pt x="14986" y="808"/>
                </a:cubicBezTo>
                <a:cubicBezTo>
                  <a:pt x="14780" y="676"/>
                  <a:pt x="14553" y="667"/>
                  <a:pt x="14333" y="623"/>
                </a:cubicBezTo>
                <a:cubicBezTo>
                  <a:pt x="13473" y="421"/>
                  <a:pt x="12607" y="403"/>
                  <a:pt x="11740" y="465"/>
                </a:cubicBezTo>
                <a:cubicBezTo>
                  <a:pt x="11257" y="500"/>
                  <a:pt x="10774" y="535"/>
                  <a:pt x="10298" y="632"/>
                </a:cubicBezTo>
                <a:cubicBezTo>
                  <a:pt x="9595" y="782"/>
                  <a:pt x="8906" y="1019"/>
                  <a:pt x="8238" y="1328"/>
                </a:cubicBezTo>
                <a:cubicBezTo>
                  <a:pt x="7137" y="1847"/>
                  <a:pt x="6086" y="2490"/>
                  <a:pt x="5099" y="3300"/>
                </a:cubicBezTo>
                <a:cubicBezTo>
                  <a:pt x="3785" y="4366"/>
                  <a:pt x="2655" y="5669"/>
                  <a:pt x="1753" y="7271"/>
                </a:cubicBezTo>
                <a:cubicBezTo>
                  <a:pt x="1149" y="8337"/>
                  <a:pt x="730" y="9499"/>
                  <a:pt x="510" y="10776"/>
                </a:cubicBezTo>
                <a:cubicBezTo>
                  <a:pt x="162" y="12792"/>
                  <a:pt x="382" y="14694"/>
                  <a:pt x="1256" y="16464"/>
                </a:cubicBezTo>
                <a:cubicBezTo>
                  <a:pt x="1682" y="17327"/>
                  <a:pt x="2243" y="18041"/>
                  <a:pt x="2925" y="18604"/>
                </a:cubicBezTo>
                <a:cubicBezTo>
                  <a:pt x="4111" y="19582"/>
                  <a:pt x="5418" y="20189"/>
                  <a:pt x="6803" y="20568"/>
                </a:cubicBezTo>
                <a:cubicBezTo>
                  <a:pt x="7954" y="20885"/>
                  <a:pt x="9119" y="21034"/>
                  <a:pt x="10291" y="21026"/>
                </a:cubicBezTo>
                <a:cubicBezTo>
                  <a:pt x="11321" y="21017"/>
                  <a:pt x="12330" y="20814"/>
                  <a:pt x="13317" y="20462"/>
                </a:cubicBezTo>
                <a:cubicBezTo>
                  <a:pt x="14553" y="20022"/>
                  <a:pt x="15696" y="19335"/>
                  <a:pt x="16762" y="18454"/>
                </a:cubicBezTo>
                <a:cubicBezTo>
                  <a:pt x="17806" y="17592"/>
                  <a:pt x="18729" y="16561"/>
                  <a:pt x="19418" y="15240"/>
                </a:cubicBezTo>
                <a:cubicBezTo>
                  <a:pt x="19859" y="14386"/>
                  <a:pt x="20192" y="13462"/>
                  <a:pt x="20455" y="12502"/>
                </a:cubicBezTo>
                <a:cubicBezTo>
                  <a:pt x="20739" y="11436"/>
                  <a:pt x="20924" y="10345"/>
                  <a:pt x="20874" y="9217"/>
                </a:cubicBezTo>
                <a:cubicBezTo>
                  <a:pt x="20818" y="7976"/>
                  <a:pt x="20533" y="6831"/>
                  <a:pt x="19958" y="5801"/>
                </a:cubicBezTo>
                <a:cubicBezTo>
                  <a:pt x="19603" y="5167"/>
                  <a:pt x="19205" y="4595"/>
                  <a:pt x="18722" y="4110"/>
                </a:cubicBezTo>
                <a:cubicBezTo>
                  <a:pt x="18381" y="3767"/>
                  <a:pt x="18019" y="3450"/>
                  <a:pt x="17621" y="3203"/>
                </a:cubicBezTo>
                <a:cubicBezTo>
                  <a:pt x="17401" y="3071"/>
                  <a:pt x="17188" y="2930"/>
                  <a:pt x="16968" y="2789"/>
                </a:cubicBezTo>
                <a:cubicBezTo>
                  <a:pt x="16868" y="2728"/>
                  <a:pt x="16833" y="2622"/>
                  <a:pt x="16868" y="2516"/>
                </a:cubicBezTo>
                <a:cubicBezTo>
                  <a:pt x="16904" y="2411"/>
                  <a:pt x="16989" y="2367"/>
                  <a:pt x="17088" y="2411"/>
                </a:cubicBezTo>
                <a:cubicBezTo>
                  <a:pt x="17380" y="2552"/>
                  <a:pt x="17671" y="2675"/>
                  <a:pt x="17955" y="2851"/>
                </a:cubicBezTo>
                <a:cubicBezTo>
                  <a:pt x="18516" y="3194"/>
                  <a:pt x="19035" y="3626"/>
                  <a:pt x="19518" y="4137"/>
                </a:cubicBezTo>
                <a:cubicBezTo>
                  <a:pt x="20491" y="5176"/>
                  <a:pt x="21109" y="6479"/>
                  <a:pt x="21386" y="8020"/>
                </a:cubicBezTo>
                <a:cubicBezTo>
                  <a:pt x="21542" y="8874"/>
                  <a:pt x="21521" y="9737"/>
                  <a:pt x="21421" y="10609"/>
                </a:cubicBezTo>
                <a:cubicBezTo>
                  <a:pt x="21258" y="11965"/>
                  <a:pt x="20896" y="13242"/>
                  <a:pt x="20406" y="14474"/>
                </a:cubicBezTo>
                <a:cubicBezTo>
                  <a:pt x="19979" y="15540"/>
                  <a:pt x="19418" y="16500"/>
                  <a:pt x="18722" y="17327"/>
                </a:cubicBezTo>
                <a:cubicBezTo>
                  <a:pt x="17607" y="18657"/>
                  <a:pt x="16314" y="19643"/>
                  <a:pt x="14894" y="20392"/>
                </a:cubicBezTo>
                <a:cubicBezTo>
                  <a:pt x="14006" y="20858"/>
                  <a:pt x="13090" y="21167"/>
                  <a:pt x="12138" y="21360"/>
                </a:cubicBezTo>
                <a:cubicBezTo>
                  <a:pt x="11463" y="21475"/>
                  <a:pt x="10767" y="21554"/>
                  <a:pt x="9993" y="21519"/>
                </a:cubicBezTo>
                <a:close/>
              </a:path>
            </a:pathLst>
          </a:custGeom>
          <a:solidFill>
            <a:srgbClr val="09427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FEC9C8-EBA5-EA51-D6AA-64242A0A74B0}"/>
              </a:ext>
            </a:extLst>
          </p:cNvPr>
          <p:cNvGrpSpPr/>
          <p:nvPr/>
        </p:nvGrpSpPr>
        <p:grpSpPr>
          <a:xfrm>
            <a:off x="6514691" y="1206017"/>
            <a:ext cx="3531328" cy="4445966"/>
            <a:chOff x="284881" y="1865956"/>
            <a:chExt cx="3137557" cy="3950205"/>
          </a:xfrm>
          <a:solidFill>
            <a:srgbClr val="094270"/>
          </a:solidFill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FBA1B9E-8954-6C80-0240-7B58BE80C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624" y="1865956"/>
              <a:ext cx="3122847" cy="585192"/>
            </a:xfrm>
            <a:prstGeom prst="rect">
              <a:avLst/>
            </a:prstGeom>
            <a:grpFill/>
            <a:ln w="9525">
              <a:noFill/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ADE6389-5A25-D195-334B-8982B4657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2234" y="2553016"/>
              <a:ext cx="1010204" cy="1696461"/>
            </a:xfrm>
            <a:prstGeom prst="rect">
              <a:avLst/>
            </a:prstGeom>
            <a:grpFill/>
            <a:ln w="9525">
              <a:noFill/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8B182B-1978-375A-2D93-6FE6AEF78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4881" y="2553424"/>
              <a:ext cx="1010204" cy="1696461"/>
            </a:xfrm>
            <a:prstGeom prst="rect">
              <a:avLst/>
            </a:prstGeom>
            <a:grpFill/>
            <a:ln w="9525">
              <a:noFill/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2A12365-5055-C5A8-4D10-A4EE3849D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5624" y="4351726"/>
              <a:ext cx="1228070" cy="1464435"/>
            </a:xfrm>
            <a:prstGeom prst="rect">
              <a:avLst/>
            </a:prstGeom>
            <a:grpFill/>
            <a:ln w="9525">
              <a:noFill/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929D2F-1C71-B219-CC97-2CFA66465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97995" y="4348039"/>
              <a:ext cx="1820476" cy="1172426"/>
            </a:xfrm>
            <a:prstGeom prst="rect">
              <a:avLst/>
            </a:prstGeom>
            <a:grpFill/>
            <a:ln w="9525"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B9E7682-96E6-171F-093F-05125BB5C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52138" y="2553397"/>
              <a:ext cx="1009977" cy="1696080"/>
            </a:xfrm>
            <a:prstGeom prst="rect">
              <a:avLst/>
            </a:prstGeom>
            <a:grpFill/>
            <a:ln w="9525">
              <a:noFill/>
            </a:ln>
          </p:spPr>
        </p:pic>
      </p:grpSp>
      <p:pic>
        <p:nvPicPr>
          <p:cNvPr id="1026" name="Picture 2" descr="ImageJ2 logo">
            <a:extLst>
              <a:ext uri="{FF2B5EF4-FFF2-40B4-BE49-F238E27FC236}">
                <a16:creationId xmlns:a16="http://schemas.microsoft.com/office/drawing/2014/main" id="{5231B0C7-A1BE-EB2D-650E-907F548D0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344" y="147517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ji logo">
            <a:extLst>
              <a:ext uri="{FF2B5EF4-FFF2-40B4-BE49-F238E27FC236}">
                <a16:creationId xmlns:a16="http://schemas.microsoft.com/office/drawing/2014/main" id="{60D0884D-36EA-FEDB-97FD-05CE2E384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344" y="1499675"/>
            <a:ext cx="728675" cy="7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57;p7">
            <a:extLst>
              <a:ext uri="{FF2B5EF4-FFF2-40B4-BE49-F238E27FC236}">
                <a16:creationId xmlns:a16="http://schemas.microsoft.com/office/drawing/2014/main" id="{0D66091B-F721-EE04-A804-DB433B6C1D11}"/>
              </a:ext>
            </a:extLst>
          </p:cNvPr>
          <p:cNvSpPr txBox="1"/>
          <p:nvPr/>
        </p:nvSpPr>
        <p:spPr>
          <a:xfrm>
            <a:off x="2275620" y="2113749"/>
            <a:ext cx="19716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Poppins Light" panose="00000400000000000000" pitchFamily="2" charset="0"/>
                <a:ea typeface="Calibri"/>
                <a:cs typeface="Poppins Light" panose="00000400000000000000" pitchFamily="2" charset="0"/>
                <a:sym typeface="Calibri"/>
              </a:rPr>
              <a:t>ImageJ/Fiji</a:t>
            </a:r>
            <a:endParaRPr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0F0878D-A211-32FE-5436-D492A8C921CE}"/>
              </a:ext>
            </a:extLst>
          </p:cNvPr>
          <p:cNvCxnSpPr>
            <a:cxnSpLocks/>
          </p:cNvCxnSpPr>
          <p:nvPr/>
        </p:nvCxnSpPr>
        <p:spPr>
          <a:xfrm>
            <a:off x="2096469" y="2636969"/>
            <a:ext cx="2323131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FA1498F-D29A-9FF0-4FA1-EEC62D8338F8}"/>
              </a:ext>
            </a:extLst>
          </p:cNvPr>
          <p:cNvSpPr txBox="1"/>
          <p:nvPr/>
        </p:nvSpPr>
        <p:spPr>
          <a:xfrm>
            <a:off x="6987438" y="5878641"/>
            <a:ext cx="4657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Figure 1 : Diverse Applications of ImageJ/Fiji Plugins Across Research Communities 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[3]</a:t>
            </a:r>
            <a:endParaRPr lang="en-GB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449A857-9582-2869-DEAE-2D1D0D64250B}"/>
              </a:ext>
            </a:extLst>
          </p:cNvPr>
          <p:cNvGrpSpPr/>
          <p:nvPr/>
        </p:nvGrpSpPr>
        <p:grpSpPr>
          <a:xfrm>
            <a:off x="10203049" y="1197464"/>
            <a:ext cx="1621516" cy="2372219"/>
            <a:chOff x="5608770" y="1861921"/>
            <a:chExt cx="2162022" cy="3162960"/>
          </a:xfrm>
        </p:grpSpPr>
        <p:pic>
          <p:nvPicPr>
            <p:cNvPr id="45" name="Picture 4" descr="Ridge Detection Parameters.png">
              <a:extLst>
                <a:ext uri="{FF2B5EF4-FFF2-40B4-BE49-F238E27FC236}">
                  <a16:creationId xmlns:a16="http://schemas.microsoft.com/office/drawing/2014/main" id="{69723588-5E06-6465-CD1D-B25A35757D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8770" y="1861921"/>
              <a:ext cx="998016" cy="2549931"/>
            </a:xfrm>
            <a:prstGeom prst="rect">
              <a:avLst/>
            </a:prstGeom>
            <a:noFill/>
            <a:ln w="952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6" descr="CNT Ridge Detection Original.png">
              <a:extLst>
                <a:ext uri="{FF2B5EF4-FFF2-40B4-BE49-F238E27FC236}">
                  <a16:creationId xmlns:a16="http://schemas.microsoft.com/office/drawing/2014/main" id="{D32107E0-84B2-0F46-0906-16DD28C0CB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3" r="11212"/>
            <a:stretch/>
          </p:blipFill>
          <p:spPr bwMode="auto">
            <a:xfrm>
              <a:off x="6706926" y="1861921"/>
              <a:ext cx="1006624" cy="1208103"/>
            </a:xfrm>
            <a:prstGeom prst="rect">
              <a:avLst/>
            </a:prstGeom>
            <a:noFill/>
            <a:ln w="952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8" descr="CNT Ridge Detection Example.png">
              <a:extLst>
                <a:ext uri="{FF2B5EF4-FFF2-40B4-BE49-F238E27FC236}">
                  <a16:creationId xmlns:a16="http://schemas.microsoft.com/office/drawing/2014/main" id="{6CD6B89F-017F-8AF7-21D8-9A56713964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8" r="11213"/>
            <a:stretch/>
          </p:blipFill>
          <p:spPr bwMode="auto">
            <a:xfrm>
              <a:off x="6713881" y="3189093"/>
              <a:ext cx="997945" cy="1208103"/>
            </a:xfrm>
            <a:prstGeom prst="rect">
              <a:avLst/>
            </a:prstGeom>
            <a:noFill/>
            <a:ln w="952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184A82A-5C90-9906-84FF-A609515DBF96}"/>
                </a:ext>
              </a:extLst>
            </p:cNvPr>
            <p:cNvSpPr txBox="1"/>
            <p:nvPr/>
          </p:nvSpPr>
          <p:spPr>
            <a:xfrm>
              <a:off x="5722450" y="4470884"/>
              <a:ext cx="2048342" cy="5539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Ridge Detection in Material Science</a:t>
              </a:r>
              <a:endParaRPr lang="en-GB" sz="1050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ED3FF93-6C33-6E66-E3AA-CC3C70E433CC}"/>
              </a:ext>
            </a:extLst>
          </p:cNvPr>
          <p:cNvSpPr txBox="1"/>
          <p:nvPr/>
        </p:nvSpPr>
        <p:spPr>
          <a:xfrm>
            <a:off x="10276295" y="5398067"/>
            <a:ext cx="15362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Poppins Light" panose="00000400000000000000" pitchFamily="2" charset="0"/>
                <a:cs typeface="Poppins Light" panose="00000400000000000000" pitchFamily="2" charset="0"/>
              </a:rPr>
              <a:t>And 800 more…</a:t>
            </a:r>
            <a:endParaRPr lang="en-GB" sz="105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947FE4-B894-7588-37BE-8C15FE4FC3C3}"/>
              </a:ext>
            </a:extLst>
          </p:cNvPr>
          <p:cNvSpPr txBox="1"/>
          <p:nvPr/>
        </p:nvSpPr>
        <p:spPr>
          <a:xfrm>
            <a:off x="7790583" y="5409804"/>
            <a:ext cx="2604108" cy="25391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Poppins Light" panose="00000400000000000000" pitchFamily="2" charset="0"/>
                <a:cs typeface="Poppins Light" panose="00000400000000000000" pitchFamily="2" charset="0"/>
              </a:rPr>
              <a:t>Particle Analysis in Bioinformatic</a:t>
            </a:r>
            <a:endParaRPr lang="en-GB" sz="105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0057A08-4FC8-55B3-B563-EDBB93E6B00F}"/>
              </a:ext>
            </a:extLst>
          </p:cNvPr>
          <p:cNvSpPr/>
          <p:nvPr/>
        </p:nvSpPr>
        <p:spPr>
          <a:xfrm>
            <a:off x="6339262" y="1006296"/>
            <a:ext cx="5519015" cy="4733925"/>
          </a:xfrm>
          <a:custGeom>
            <a:avLst/>
            <a:gdLst>
              <a:gd name="connsiteX0" fmla="*/ 0 w 5519015"/>
              <a:gd name="connsiteY0" fmla="*/ 0 h 4733925"/>
              <a:gd name="connsiteX1" fmla="*/ 634687 w 5519015"/>
              <a:gd name="connsiteY1" fmla="*/ 0 h 4733925"/>
              <a:gd name="connsiteX2" fmla="*/ 1214183 w 5519015"/>
              <a:gd name="connsiteY2" fmla="*/ 0 h 4733925"/>
              <a:gd name="connsiteX3" fmla="*/ 2014440 w 5519015"/>
              <a:gd name="connsiteY3" fmla="*/ 0 h 4733925"/>
              <a:gd name="connsiteX4" fmla="*/ 2538747 w 5519015"/>
              <a:gd name="connsiteY4" fmla="*/ 0 h 4733925"/>
              <a:gd name="connsiteX5" fmla="*/ 3118243 w 5519015"/>
              <a:gd name="connsiteY5" fmla="*/ 0 h 4733925"/>
              <a:gd name="connsiteX6" fmla="*/ 3808120 w 5519015"/>
              <a:gd name="connsiteY6" fmla="*/ 0 h 4733925"/>
              <a:gd name="connsiteX7" fmla="*/ 4332427 w 5519015"/>
              <a:gd name="connsiteY7" fmla="*/ 0 h 4733925"/>
              <a:gd name="connsiteX8" fmla="*/ 5519015 w 5519015"/>
              <a:gd name="connsiteY8" fmla="*/ 0 h 4733925"/>
              <a:gd name="connsiteX9" fmla="*/ 5519015 w 5519015"/>
              <a:gd name="connsiteY9" fmla="*/ 676275 h 4733925"/>
              <a:gd name="connsiteX10" fmla="*/ 5519015 w 5519015"/>
              <a:gd name="connsiteY10" fmla="*/ 1305211 h 4733925"/>
              <a:gd name="connsiteX11" fmla="*/ 5519015 w 5519015"/>
              <a:gd name="connsiteY11" fmla="*/ 1981486 h 4733925"/>
              <a:gd name="connsiteX12" fmla="*/ 5519015 w 5519015"/>
              <a:gd name="connsiteY12" fmla="*/ 2752439 h 4733925"/>
              <a:gd name="connsiteX13" fmla="*/ 5519015 w 5519015"/>
              <a:gd name="connsiteY13" fmla="*/ 3334036 h 4733925"/>
              <a:gd name="connsiteX14" fmla="*/ 5519015 w 5519015"/>
              <a:gd name="connsiteY14" fmla="*/ 3868293 h 4733925"/>
              <a:gd name="connsiteX15" fmla="*/ 5519015 w 5519015"/>
              <a:gd name="connsiteY15" fmla="*/ 4733925 h 4733925"/>
              <a:gd name="connsiteX16" fmla="*/ 4773948 w 5519015"/>
              <a:gd name="connsiteY16" fmla="*/ 4733925 h 4733925"/>
              <a:gd name="connsiteX17" fmla="*/ 4139261 w 5519015"/>
              <a:gd name="connsiteY17" fmla="*/ 4733925 h 4733925"/>
              <a:gd name="connsiteX18" fmla="*/ 3339004 w 5519015"/>
              <a:gd name="connsiteY18" fmla="*/ 4733925 h 4733925"/>
              <a:gd name="connsiteX19" fmla="*/ 2814698 w 5519015"/>
              <a:gd name="connsiteY19" fmla="*/ 4733925 h 4733925"/>
              <a:gd name="connsiteX20" fmla="*/ 2235201 w 5519015"/>
              <a:gd name="connsiteY20" fmla="*/ 4733925 h 4733925"/>
              <a:gd name="connsiteX21" fmla="*/ 1600514 w 5519015"/>
              <a:gd name="connsiteY21" fmla="*/ 4733925 h 4733925"/>
              <a:gd name="connsiteX22" fmla="*/ 800257 w 5519015"/>
              <a:gd name="connsiteY22" fmla="*/ 4733925 h 4733925"/>
              <a:gd name="connsiteX23" fmla="*/ 0 w 5519015"/>
              <a:gd name="connsiteY23" fmla="*/ 4733925 h 4733925"/>
              <a:gd name="connsiteX24" fmla="*/ 0 w 5519015"/>
              <a:gd name="connsiteY24" fmla="*/ 4199668 h 4733925"/>
              <a:gd name="connsiteX25" fmla="*/ 0 w 5519015"/>
              <a:gd name="connsiteY25" fmla="*/ 3476054 h 4733925"/>
              <a:gd name="connsiteX26" fmla="*/ 0 w 5519015"/>
              <a:gd name="connsiteY26" fmla="*/ 2894457 h 4733925"/>
              <a:gd name="connsiteX27" fmla="*/ 0 w 5519015"/>
              <a:gd name="connsiteY27" fmla="*/ 2265521 h 4733925"/>
              <a:gd name="connsiteX28" fmla="*/ 0 w 5519015"/>
              <a:gd name="connsiteY28" fmla="*/ 1494568 h 4733925"/>
              <a:gd name="connsiteX29" fmla="*/ 0 w 5519015"/>
              <a:gd name="connsiteY29" fmla="*/ 912971 h 4733925"/>
              <a:gd name="connsiteX30" fmla="*/ 0 w 5519015"/>
              <a:gd name="connsiteY30" fmla="*/ 0 h 473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519015" h="4733925" extrusionOk="0">
                <a:moveTo>
                  <a:pt x="0" y="0"/>
                </a:moveTo>
                <a:cubicBezTo>
                  <a:pt x="279188" y="-7523"/>
                  <a:pt x="502212" y="-22913"/>
                  <a:pt x="634687" y="0"/>
                </a:cubicBezTo>
                <a:cubicBezTo>
                  <a:pt x="767162" y="22913"/>
                  <a:pt x="1089625" y="-1997"/>
                  <a:pt x="1214183" y="0"/>
                </a:cubicBezTo>
                <a:cubicBezTo>
                  <a:pt x="1338741" y="1997"/>
                  <a:pt x="1740863" y="31207"/>
                  <a:pt x="2014440" y="0"/>
                </a:cubicBezTo>
                <a:cubicBezTo>
                  <a:pt x="2288017" y="-31207"/>
                  <a:pt x="2300795" y="11423"/>
                  <a:pt x="2538747" y="0"/>
                </a:cubicBezTo>
                <a:cubicBezTo>
                  <a:pt x="2776699" y="-11423"/>
                  <a:pt x="2969543" y="9561"/>
                  <a:pt x="3118243" y="0"/>
                </a:cubicBezTo>
                <a:cubicBezTo>
                  <a:pt x="3266943" y="-9561"/>
                  <a:pt x="3646491" y="-5837"/>
                  <a:pt x="3808120" y="0"/>
                </a:cubicBezTo>
                <a:cubicBezTo>
                  <a:pt x="3969749" y="5837"/>
                  <a:pt x="4203682" y="-14234"/>
                  <a:pt x="4332427" y="0"/>
                </a:cubicBezTo>
                <a:cubicBezTo>
                  <a:pt x="4461172" y="14234"/>
                  <a:pt x="4948048" y="-29716"/>
                  <a:pt x="5519015" y="0"/>
                </a:cubicBezTo>
                <a:cubicBezTo>
                  <a:pt x="5519993" y="269676"/>
                  <a:pt x="5505864" y="428838"/>
                  <a:pt x="5519015" y="676275"/>
                </a:cubicBezTo>
                <a:cubicBezTo>
                  <a:pt x="5532166" y="923713"/>
                  <a:pt x="5546463" y="1158525"/>
                  <a:pt x="5519015" y="1305211"/>
                </a:cubicBezTo>
                <a:cubicBezTo>
                  <a:pt x="5491567" y="1451897"/>
                  <a:pt x="5518806" y="1836628"/>
                  <a:pt x="5519015" y="1981486"/>
                </a:cubicBezTo>
                <a:cubicBezTo>
                  <a:pt x="5519224" y="2126344"/>
                  <a:pt x="5496351" y="2588674"/>
                  <a:pt x="5519015" y="2752439"/>
                </a:cubicBezTo>
                <a:cubicBezTo>
                  <a:pt x="5541679" y="2916204"/>
                  <a:pt x="5528709" y="3060235"/>
                  <a:pt x="5519015" y="3334036"/>
                </a:cubicBezTo>
                <a:cubicBezTo>
                  <a:pt x="5509321" y="3607837"/>
                  <a:pt x="5531813" y="3733306"/>
                  <a:pt x="5519015" y="3868293"/>
                </a:cubicBezTo>
                <a:cubicBezTo>
                  <a:pt x="5506217" y="4003280"/>
                  <a:pt x="5558210" y="4484173"/>
                  <a:pt x="5519015" y="4733925"/>
                </a:cubicBezTo>
                <a:cubicBezTo>
                  <a:pt x="5216401" y="4722481"/>
                  <a:pt x="5083914" y="4722201"/>
                  <a:pt x="4773948" y="4733925"/>
                </a:cubicBezTo>
                <a:cubicBezTo>
                  <a:pt x="4463982" y="4745649"/>
                  <a:pt x="4307737" y="4719241"/>
                  <a:pt x="4139261" y="4733925"/>
                </a:cubicBezTo>
                <a:cubicBezTo>
                  <a:pt x="3970785" y="4748609"/>
                  <a:pt x="3558276" y="4703344"/>
                  <a:pt x="3339004" y="4733925"/>
                </a:cubicBezTo>
                <a:cubicBezTo>
                  <a:pt x="3119732" y="4764506"/>
                  <a:pt x="3055901" y="4753977"/>
                  <a:pt x="2814698" y="4733925"/>
                </a:cubicBezTo>
                <a:cubicBezTo>
                  <a:pt x="2573495" y="4713873"/>
                  <a:pt x="2438297" y="4716084"/>
                  <a:pt x="2235201" y="4733925"/>
                </a:cubicBezTo>
                <a:cubicBezTo>
                  <a:pt x="2032105" y="4751766"/>
                  <a:pt x="1895410" y="4737848"/>
                  <a:pt x="1600514" y="4733925"/>
                </a:cubicBezTo>
                <a:cubicBezTo>
                  <a:pt x="1305618" y="4730002"/>
                  <a:pt x="1189502" y="4744162"/>
                  <a:pt x="800257" y="4733925"/>
                </a:cubicBezTo>
                <a:cubicBezTo>
                  <a:pt x="411012" y="4723688"/>
                  <a:pt x="204493" y="4708328"/>
                  <a:pt x="0" y="4733925"/>
                </a:cubicBezTo>
                <a:cubicBezTo>
                  <a:pt x="-22638" y="4591433"/>
                  <a:pt x="485" y="4388969"/>
                  <a:pt x="0" y="4199668"/>
                </a:cubicBezTo>
                <a:cubicBezTo>
                  <a:pt x="-485" y="4010367"/>
                  <a:pt x="-30629" y="3831014"/>
                  <a:pt x="0" y="3476054"/>
                </a:cubicBezTo>
                <a:cubicBezTo>
                  <a:pt x="30629" y="3121094"/>
                  <a:pt x="5599" y="3097401"/>
                  <a:pt x="0" y="2894457"/>
                </a:cubicBezTo>
                <a:cubicBezTo>
                  <a:pt x="-5599" y="2691513"/>
                  <a:pt x="23725" y="2440459"/>
                  <a:pt x="0" y="2265521"/>
                </a:cubicBezTo>
                <a:cubicBezTo>
                  <a:pt x="-23725" y="2090583"/>
                  <a:pt x="25258" y="1868596"/>
                  <a:pt x="0" y="1494568"/>
                </a:cubicBezTo>
                <a:cubicBezTo>
                  <a:pt x="-25258" y="1120540"/>
                  <a:pt x="-28994" y="1039249"/>
                  <a:pt x="0" y="912971"/>
                </a:cubicBezTo>
                <a:cubicBezTo>
                  <a:pt x="28994" y="786693"/>
                  <a:pt x="3811" y="411731"/>
                  <a:pt x="0" y="0"/>
                </a:cubicBezTo>
                <a:close/>
              </a:path>
            </a:pathLst>
          </a:custGeom>
          <a:noFill/>
          <a:ln w="57150">
            <a:solidFill>
              <a:srgbClr val="094270"/>
            </a:solidFill>
            <a:extLst>
              <a:ext uri="{C807C97D-BFC1-408E-A445-0C87EB9F89A2}">
                <ask:lineSketchStyleProps xmlns:ask="http://schemas.microsoft.com/office/drawing/2018/sketchyshapes" sd="6141072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56AADE9-2440-C097-2754-E4EA114A3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043" y="3739615"/>
            <a:ext cx="1524242" cy="972467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4F6F09-F727-D3D9-C9EE-6B8635E71AD2}"/>
              </a:ext>
            </a:extLst>
          </p:cNvPr>
          <p:cNvSpPr txBox="1"/>
          <p:nvPr/>
        </p:nvSpPr>
        <p:spPr>
          <a:xfrm>
            <a:off x="10117341" y="4774455"/>
            <a:ext cx="1669614" cy="415498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Poppins Light" panose="00000400000000000000" pitchFamily="2" charset="0"/>
                <a:cs typeface="Poppins Light" panose="00000400000000000000" pitchFamily="2" charset="0"/>
              </a:rPr>
              <a:t>Star A</a:t>
            </a:r>
            <a:r>
              <a:rPr lang="en-US" altLang="zh-CN" sz="1050" dirty="0">
                <a:latin typeface="Poppins Light" panose="00000400000000000000" pitchFamily="2" charset="0"/>
                <a:cs typeface="Poppins Light" panose="00000400000000000000" pitchFamily="2" charset="0"/>
              </a:rPr>
              <a:t>perture Analysis</a:t>
            </a:r>
          </a:p>
          <a:p>
            <a:pPr algn="ctr"/>
            <a:r>
              <a:rPr lang="en-US" sz="1050" dirty="0">
                <a:latin typeface="Poppins Light" panose="00000400000000000000" pitchFamily="2" charset="0"/>
                <a:cs typeface="Poppins Light" panose="00000400000000000000" pitchFamily="2" charset="0"/>
              </a:rPr>
              <a:t>In Astronomy field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[2]</a:t>
            </a:r>
            <a:endParaRPr lang="en-GB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953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9" grpId="0"/>
      <p:bldP spid="50" grpId="0"/>
      <p:bldP spid="52" grpId="0" animBg="1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76F9D173-55A5-EF59-48A0-F80667E809C8}"/>
              </a:ext>
            </a:extLst>
          </p:cNvPr>
          <p:cNvSpPr txBox="1">
            <a:spLocks/>
          </p:cNvSpPr>
          <p:nvPr/>
        </p:nvSpPr>
        <p:spPr>
          <a:xfrm>
            <a:off x="3362325" y="4639825"/>
            <a:ext cx="4696212" cy="436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Figure 8:  ImageJ V</a:t>
            </a: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isual Nodes in Chaldene Workflow</a:t>
            </a:r>
            <a:endParaRPr lang="LID4096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14F29D6-2B1B-8559-CFBD-A77F1DB7E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86" y="1806313"/>
            <a:ext cx="10707028" cy="253005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B3ECB-BEB2-C904-13DD-21DEAA8D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D9F9-4A05-AA86-9F2F-59E14EBE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8AF51-3E16-F538-C441-DAD5F8FFA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20</a:t>
            </a:fld>
            <a:endParaRPr lang="LID4096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62405-2E68-03DE-63CF-C58373F5065F}"/>
              </a:ext>
            </a:extLst>
          </p:cNvPr>
          <p:cNvSpPr txBox="1"/>
          <p:nvPr/>
        </p:nvSpPr>
        <p:spPr>
          <a:xfrm>
            <a:off x="604837" y="136525"/>
            <a:ext cx="984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Background – Behind Chaldene Visual Node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C37D40-4E22-DBB6-8C96-AEB853B70DA2}"/>
              </a:ext>
            </a:extLst>
          </p:cNvPr>
          <p:cNvGrpSpPr/>
          <p:nvPr/>
        </p:nvGrpSpPr>
        <p:grpSpPr>
          <a:xfrm>
            <a:off x="4054675" y="757625"/>
            <a:ext cx="7494352" cy="4833457"/>
            <a:chOff x="4054675" y="757625"/>
            <a:chExt cx="7494352" cy="483345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45DA60E-F2F4-466D-53DE-A4ACFACF6F5D}"/>
                </a:ext>
              </a:extLst>
            </p:cNvPr>
            <p:cNvGrpSpPr/>
            <p:nvPr/>
          </p:nvGrpSpPr>
          <p:grpSpPr>
            <a:xfrm>
              <a:off x="4054675" y="1370806"/>
              <a:ext cx="7491416" cy="4220276"/>
              <a:chOff x="4791975" y="1191516"/>
              <a:chExt cx="7491416" cy="4220276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35ABFAA-E4AC-A981-7CD3-FF7503A902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07311" y="1397039"/>
                <a:ext cx="2661279" cy="919885"/>
              </a:xfrm>
              <a:prstGeom prst="line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4348029-3656-F4A1-5A7B-BCD5080EFE9E}"/>
                  </a:ext>
                </a:extLst>
              </p:cNvPr>
              <p:cNvGrpSpPr/>
              <p:nvPr/>
            </p:nvGrpSpPr>
            <p:grpSpPr>
              <a:xfrm>
                <a:off x="4791975" y="1191516"/>
                <a:ext cx="7491416" cy="4220276"/>
                <a:chOff x="4791975" y="1191516"/>
                <a:chExt cx="7491416" cy="4220276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6AEE0AD0-74EA-A9E6-6F16-E105058BD7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09171" y="3643589"/>
                  <a:ext cx="2740756" cy="1082024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4B46853-1EF2-D767-2E2B-FADFD3FEA0FB}"/>
                    </a:ext>
                  </a:extLst>
                </p:cNvPr>
                <p:cNvSpPr/>
                <p:nvPr/>
              </p:nvSpPr>
              <p:spPr>
                <a:xfrm>
                  <a:off x="4791975" y="2316924"/>
                  <a:ext cx="1804988" cy="1326665"/>
                </a:xfrm>
                <a:prstGeom prst="rect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C0D41B0B-DDBB-6207-6F42-451B1AC3DE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416" t="4064" r="2570"/>
                <a:stretch/>
              </p:blipFill>
              <p:spPr>
                <a:xfrm>
                  <a:off x="8168590" y="1191516"/>
                  <a:ext cx="4114801" cy="4220276"/>
                </a:xfrm>
                <a:prstGeom prst="rect">
                  <a:avLst/>
                </a:prstGeom>
                <a:ln w="28575">
                  <a:solidFill>
                    <a:schemeClr val="accent1"/>
                  </a:solidFill>
                </a:ln>
              </p:spPr>
            </p:pic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88D7ADA-661A-0124-EA33-26B4EAD46BAA}"/>
                </a:ext>
              </a:extLst>
            </p:cNvPr>
            <p:cNvSpPr/>
            <p:nvPr/>
          </p:nvSpPr>
          <p:spPr>
            <a:xfrm>
              <a:off x="7412627" y="757625"/>
              <a:ext cx="4136400" cy="569508"/>
            </a:xfrm>
            <a:prstGeom prst="rect">
              <a:avLst/>
            </a:prstGeom>
            <a:solidFill>
              <a:schemeClr val="accent6">
                <a:alpha val="1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chemeClr val="bg2">
                      <a:lumMod val="25000"/>
                    </a:schemeClr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JSON Node Specification</a:t>
              </a:r>
            </a:p>
          </p:txBody>
        </p: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ED7A7C2D-D840-5BF1-CBB0-8FA845B53140}"/>
              </a:ext>
            </a:extLst>
          </p:cNvPr>
          <p:cNvSpPr txBox="1">
            <a:spLocks/>
          </p:cNvSpPr>
          <p:nvPr/>
        </p:nvSpPr>
        <p:spPr>
          <a:xfrm>
            <a:off x="6976421" y="5688961"/>
            <a:ext cx="5024538" cy="436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Figure 9:  JSON Node Specification behind Visual Nodes</a:t>
            </a:r>
            <a:endParaRPr lang="LID4096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974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C7E2BB8-DEB5-D737-5C45-D7D64709E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9CB1B7-E76C-953E-C6FF-7B236CB80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D2DF36A-9493-C3C8-9803-C9BF943AF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21</a:t>
            </a:fld>
            <a:endParaRPr lang="LID4096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237065F-AE9D-42DC-3206-C01C37A9BF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12676" y="5979692"/>
            <a:ext cx="7204075" cy="377825"/>
          </a:xfrm>
        </p:spPr>
        <p:txBody>
          <a:bodyPr>
            <a:noAutofit/>
          </a:bodyPr>
          <a:lstStyle/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Figure 8: </a:t>
            </a:r>
            <a:r>
              <a:rPr lang="en-US" sz="14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Thirty times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manual editing for </a:t>
            </a:r>
            <a:r>
              <a:rPr lang="en-US" sz="14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Visual Node Specification JSON file </a:t>
            </a:r>
            <a:endParaRPr lang="LID4096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1332-92AF-D5B6-F3F0-1B5B5359D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33" y="1088326"/>
            <a:ext cx="6142252" cy="4717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62C3BE-245E-D95A-A069-A5B1736D27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97" b="12353"/>
          <a:stretch/>
        </p:blipFill>
        <p:spPr>
          <a:xfrm>
            <a:off x="6982110" y="773622"/>
            <a:ext cx="4521708" cy="5177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F003D-EDD2-53A8-C93C-55B246AB1DD2}"/>
              </a:ext>
            </a:extLst>
          </p:cNvPr>
          <p:cNvSpPr txBox="1"/>
          <p:nvPr/>
        </p:nvSpPr>
        <p:spPr>
          <a:xfrm>
            <a:off x="604837" y="136525"/>
            <a:ext cx="984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M</a:t>
            </a:r>
            <a:r>
              <a:rPr lang="en-US" altLang="zh-CN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otivation</a:t>
            </a:r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 – Auto Generation for ImageJ Op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C968F0-91C4-5027-1BE0-8C730C6FAF65}"/>
              </a:ext>
            </a:extLst>
          </p:cNvPr>
          <p:cNvGrpSpPr/>
          <p:nvPr/>
        </p:nvGrpSpPr>
        <p:grpSpPr>
          <a:xfrm>
            <a:off x="5079788" y="2076933"/>
            <a:ext cx="2574308" cy="551054"/>
            <a:chOff x="5938157" y="2097271"/>
            <a:chExt cx="2569464" cy="5510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A7D2CA1-7EFF-FE4D-A8C8-E42235AE85A6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41F0DB-A7CF-263B-22B3-CC1D628846E2}"/>
                </a:ext>
              </a:extLst>
            </p:cNvPr>
            <p:cNvSpPr/>
            <p:nvPr/>
          </p:nvSpPr>
          <p:spPr>
            <a:xfrm>
              <a:off x="5938157" y="2097271"/>
              <a:ext cx="2569464" cy="5510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ts val="1600"/>
                </a:lnSpc>
              </a:pPr>
              <a:r>
                <a:rPr lang="en-US" noProof="1">
                  <a:solidFill>
                    <a:schemeClr val="tx1"/>
                  </a:solidFill>
                </a:rPr>
                <a:t>Manual Editing Node Specification JSON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9E6BE5-843C-F57C-C0C5-CF646FF8C26E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6365377" y="2627987"/>
            <a:ext cx="1565" cy="9343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798A4E-CBFC-5D0C-33C4-558AAD4A8E2D}"/>
              </a:ext>
            </a:extLst>
          </p:cNvPr>
          <p:cNvGrpSpPr/>
          <p:nvPr/>
        </p:nvGrpSpPr>
        <p:grpSpPr>
          <a:xfrm>
            <a:off x="4739057" y="3562341"/>
            <a:ext cx="3252636" cy="732619"/>
            <a:chOff x="5938159" y="2023975"/>
            <a:chExt cx="2569464" cy="551054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881080-6B83-ED88-E2A2-01D82FF44202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99FE3D-E401-A5CB-8967-34995D7D34FA}"/>
                </a:ext>
              </a:extLst>
            </p:cNvPr>
            <p:cNvSpPr/>
            <p:nvPr/>
          </p:nvSpPr>
          <p:spPr>
            <a:xfrm>
              <a:off x="5938159" y="2023975"/>
              <a:ext cx="2569464" cy="55105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ts val="1600"/>
                </a:lnSpc>
              </a:pPr>
              <a:r>
                <a:rPr lang="en-US" sz="1600" noProof="1">
                  <a:solidFill>
                    <a:schemeClr val="bg1"/>
                  </a:solidFill>
                  <a:latin typeface="Poppins Medium" panose="00000600000000000000" pitchFamily="2" charset="0"/>
                  <a:ea typeface="Open Sans" panose="020B0606030504020204" pitchFamily="34" charset="0"/>
                  <a:cs typeface="Poppins Medium" panose="00000600000000000000" pitchFamily="2" charset="0"/>
                </a:rPr>
                <a:t>A</a:t>
              </a:r>
              <a:r>
                <a:rPr lang="en-US" altLang="zh-CN" sz="1600" noProof="1">
                  <a:solidFill>
                    <a:schemeClr val="bg1"/>
                  </a:solidFill>
                  <a:latin typeface="Poppins Medium" panose="00000600000000000000" pitchFamily="2" charset="0"/>
                  <a:ea typeface="Open Sans" panose="020B0606030504020204" pitchFamily="34" charset="0"/>
                  <a:cs typeface="Poppins Medium" panose="00000600000000000000" pitchFamily="2" charset="0"/>
                </a:rPr>
                <a:t>uto Generation Pipeline: 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noProof="1">
                  <a:solidFill>
                    <a:schemeClr val="bg1"/>
                  </a:solidFill>
                  <a:latin typeface="Poppins Medium" panose="00000600000000000000" pitchFamily="2" charset="0"/>
                  <a:ea typeface="Open Sans" panose="020B0606030504020204" pitchFamily="34" charset="0"/>
                  <a:cs typeface="Poppins Medium" panose="00000600000000000000" pitchFamily="2" charset="0"/>
                </a:rPr>
                <a:t>Node Specification</a:t>
              </a:r>
              <a:endParaRPr lang="en-US" sz="1600" noProof="1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2" name="Graphic 1" descr="Lights On outline">
            <a:extLst>
              <a:ext uri="{FF2B5EF4-FFF2-40B4-BE49-F238E27FC236}">
                <a16:creationId xmlns:a16="http://schemas.microsoft.com/office/drawing/2014/main" id="{A2EFB436-1773-2401-B750-543A529B00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5722" y="2720048"/>
            <a:ext cx="658170" cy="65817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886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92283762-38E4-D194-36EF-52676E2D578F}"/>
              </a:ext>
            </a:extLst>
          </p:cNvPr>
          <p:cNvSpPr txBox="1"/>
          <p:nvPr/>
        </p:nvSpPr>
        <p:spPr>
          <a:xfrm>
            <a:off x="495299" y="136525"/>
            <a:ext cx="9229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Methodology - Auto Generation for ImageJ Op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9496EF6-0258-6D3C-68AE-D8870AA4627D}"/>
              </a:ext>
            </a:extLst>
          </p:cNvPr>
          <p:cNvGrpSpPr/>
          <p:nvPr/>
        </p:nvGrpSpPr>
        <p:grpSpPr>
          <a:xfrm>
            <a:off x="445964" y="2570323"/>
            <a:ext cx="3478029" cy="1884232"/>
            <a:chOff x="210903" y="1632064"/>
            <a:chExt cx="3478029" cy="188423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BF1DF44-7E47-7D8D-BDD0-E851936AEBF0}"/>
                </a:ext>
              </a:extLst>
            </p:cNvPr>
            <p:cNvGrpSpPr/>
            <p:nvPr/>
          </p:nvGrpSpPr>
          <p:grpSpPr>
            <a:xfrm>
              <a:off x="210903" y="1632064"/>
              <a:ext cx="3478029" cy="1873534"/>
              <a:chOff x="5938156" y="2023975"/>
              <a:chExt cx="2569465" cy="551055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CAC5E79-02EE-C005-FC05-4B059768B446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7914E984-25A4-4CA7-321B-D5E360A293DC}"/>
                  </a:ext>
                </a:extLst>
              </p:cNvPr>
              <p:cNvGrpSpPr/>
              <p:nvPr/>
            </p:nvGrpSpPr>
            <p:grpSpPr>
              <a:xfrm>
                <a:off x="5938156" y="2023975"/>
                <a:ext cx="2569465" cy="551055"/>
                <a:chOff x="5921827" y="3617001"/>
                <a:chExt cx="2569465" cy="551055"/>
              </a:xfrm>
              <a:effectLst/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2865F59-AE75-1462-3BE5-07E54CC7BD32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72A53CF-C351-1E66-D909-C0E4FF74ECB5}"/>
                    </a:ext>
                  </a:extLst>
                </p:cNvPr>
                <p:cNvSpPr/>
                <p:nvPr/>
              </p:nvSpPr>
              <p:spPr>
                <a:xfrm>
                  <a:off x="5921827" y="3617001"/>
                  <a:ext cx="2569464" cy="110027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U</a:t>
                  </a:r>
                  <a:r>
                    <a:rPr lang="en-US" altLang="zh-CN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ser Input</a:t>
                  </a:r>
                  <a:endParaRPr lang="en-US" noProof="1">
                    <a:solidFill>
                      <a:schemeClr val="bg2">
                        <a:lumMod val="25000"/>
                      </a:schemeClr>
                    </a:solidFill>
                    <a:latin typeface="Poppins SemiBold" panose="00000700000000000000" pitchFamily="2" charset="0"/>
                    <a:ea typeface="Open Sans" panose="020B0606030504020204" pitchFamily="34" charset="0"/>
                    <a:cs typeface="Poppins SemiBold" panose="00000700000000000000" pitchFamily="2" charset="0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D5CE770-ED61-C49E-CCA5-41CCBB5DB00D}"/>
                </a:ext>
              </a:extLst>
            </p:cNvPr>
            <p:cNvSpPr/>
            <p:nvPr/>
          </p:nvSpPr>
          <p:spPr>
            <a:xfrm>
              <a:off x="287617" y="2182279"/>
              <a:ext cx="3389197" cy="13340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ImageJ Op Name  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Code Snippet 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Needed Input handle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Needed Output handle</a:t>
              </a:r>
            </a:p>
            <a:p>
              <a:pPr marL="285750" indent="-285750">
                <a:buFontTx/>
                <a:buChar char="-"/>
              </a:pPr>
              <a:endParaRPr lang="en-US" sz="1400" noProof="1">
                <a:solidFill>
                  <a:schemeClr val="tx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10B6F48-D859-5B34-2429-18D2F9DA7C1E}"/>
              </a:ext>
            </a:extLst>
          </p:cNvPr>
          <p:cNvGrpSpPr/>
          <p:nvPr/>
        </p:nvGrpSpPr>
        <p:grpSpPr>
          <a:xfrm>
            <a:off x="7447175" y="1221534"/>
            <a:ext cx="4380409" cy="4754715"/>
            <a:chOff x="6895151" y="1112685"/>
            <a:chExt cx="4380409" cy="4754715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85394082-BC4E-A0D7-2AEF-1CB070F2F0B7}"/>
                </a:ext>
              </a:extLst>
            </p:cNvPr>
            <p:cNvGrpSpPr/>
            <p:nvPr/>
          </p:nvGrpSpPr>
          <p:grpSpPr>
            <a:xfrm>
              <a:off x="7026032" y="1112685"/>
              <a:ext cx="4049657" cy="4754715"/>
              <a:chOff x="210903" y="1632064"/>
              <a:chExt cx="3478029" cy="1873534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802F601-6EA3-0E56-82F1-39FDE2CAF5FD}"/>
                  </a:ext>
                </a:extLst>
              </p:cNvPr>
              <p:cNvGrpSpPr/>
              <p:nvPr/>
            </p:nvGrpSpPr>
            <p:grpSpPr>
              <a:xfrm>
                <a:off x="210903" y="1632064"/>
                <a:ext cx="3478029" cy="1873534"/>
                <a:chOff x="5938156" y="2023975"/>
                <a:chExt cx="2569465" cy="551055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1471A1E-A200-6A22-459A-D33FF9BCD63E}"/>
                    </a:ext>
                  </a:extLst>
                </p:cNvPr>
                <p:cNvSpPr/>
                <p:nvPr/>
              </p:nvSpPr>
              <p:spPr>
                <a:xfrm rot="360000">
                  <a:off x="6707485" y="2300352"/>
                  <a:ext cx="1597589" cy="144893"/>
                </a:xfrm>
                <a:prstGeom prst="rect">
                  <a:avLst/>
                </a:prstGeom>
                <a:ln>
                  <a:noFill/>
                </a:ln>
                <a:effectLst>
                  <a:outerShdw blurRad="139700" dist="190500" dir="4800000" algn="t" rotWithShape="0">
                    <a:prstClr val="black">
                      <a:alpha val="4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1"/>
                </a:p>
              </p:txBody>
            </p: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D8B42156-3911-FADB-1741-E02B736CB7E5}"/>
                    </a:ext>
                  </a:extLst>
                </p:cNvPr>
                <p:cNvGrpSpPr/>
                <p:nvPr/>
              </p:nvGrpSpPr>
              <p:grpSpPr>
                <a:xfrm>
                  <a:off x="5938156" y="2023975"/>
                  <a:ext cx="2569465" cy="551055"/>
                  <a:chOff x="5921827" y="3617001"/>
                  <a:chExt cx="2569465" cy="551055"/>
                </a:xfrm>
                <a:effectLst/>
              </p:grpSpPr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A14761C7-BB71-C4AB-2702-485979DFFAB4}"/>
                      </a:ext>
                    </a:extLst>
                  </p:cNvPr>
                  <p:cNvSpPr/>
                  <p:nvPr/>
                </p:nvSpPr>
                <p:spPr>
                  <a:xfrm>
                    <a:off x="5921828" y="3617002"/>
                    <a:ext cx="2569464" cy="55105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2">
                        <a:lumMod val="50000"/>
                      </a:schemeClr>
                    </a:solidFill>
                  </a:ln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1600" noProof="1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5AC375D6-7922-07B1-84BB-25087D307419}"/>
                      </a:ext>
                    </a:extLst>
                  </p:cNvPr>
                  <p:cNvSpPr/>
                  <p:nvPr/>
                </p:nvSpPr>
                <p:spPr>
                  <a:xfrm>
                    <a:off x="5921827" y="3617001"/>
                    <a:ext cx="2569464" cy="66004"/>
                  </a:xfrm>
                  <a:prstGeom prst="rect">
                    <a:avLst/>
                  </a:prstGeom>
                  <a:solidFill>
                    <a:schemeClr val="accent6">
                      <a:alpha val="1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noProof="1">
                        <a:solidFill>
                          <a:schemeClr val="bg2">
                            <a:lumMod val="25000"/>
                          </a:schemeClr>
                        </a:solidFill>
                        <a:latin typeface="Poppins SemiBold" panose="00000700000000000000" pitchFamily="2" charset="0"/>
                        <a:ea typeface="Open Sans" panose="020B0606030504020204" pitchFamily="34" charset="0"/>
                        <a:cs typeface="Poppins SemiBold" panose="00000700000000000000" pitchFamily="2" charset="0"/>
                      </a:rPr>
                      <a:t>Node Specification</a:t>
                    </a:r>
                  </a:p>
                </p:txBody>
              </p:sp>
            </p:grpSp>
          </p:grp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01631C53-40F8-252F-A631-C9F05BE5E08C}"/>
                  </a:ext>
                </a:extLst>
              </p:cNvPr>
              <p:cNvSpPr/>
              <p:nvPr/>
            </p:nvSpPr>
            <p:spPr>
              <a:xfrm>
                <a:off x="210903" y="1897796"/>
                <a:ext cx="3389197" cy="4303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400" noProof="1">
                    <a:solidFill>
                      <a:schemeClr val="tx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Node_Name {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noProof="1">
                    <a:solidFill>
                      <a:schemeClr val="tx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                  type: __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noProof="1">
                    <a:solidFill>
                      <a:schemeClr val="tx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                  title: __</a:t>
                </a:r>
              </a:p>
              <a:p>
                <a:pPr marL="285750" indent="-285750">
                  <a:buFontTx/>
                  <a:buChar char="-"/>
                </a:pPr>
                <a:endPara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5C669EB4-D066-4148-E3B7-D8B32B3355D7}"/>
                </a:ext>
              </a:extLst>
            </p:cNvPr>
            <p:cNvSpPr/>
            <p:nvPr/>
          </p:nvSpPr>
          <p:spPr>
            <a:xfrm>
              <a:off x="7026031" y="2576710"/>
              <a:ext cx="3946225" cy="3929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 </a:t>
              </a: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externalmports : _____</a:t>
              </a:r>
              <a:r>
                <a:rPr lang="en-US" sz="1400" b="1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</a:t>
              </a: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FA06DF6-607B-DF13-11A9-B90FBEB3A6FC}"/>
                </a:ext>
              </a:extLst>
            </p:cNvPr>
            <p:cNvSpPr/>
            <p:nvPr/>
          </p:nvSpPr>
          <p:spPr>
            <a:xfrm>
              <a:off x="7033779" y="2876372"/>
              <a:ext cx="3946225" cy="3929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 </a:t>
              </a:r>
              <a:r>
                <a:rPr lang="en-US" altLang="zh-CN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codeGenerator</a:t>
              </a: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: {</a:t>
              </a:r>
              <a:r>
                <a:rPr lang="en-US" sz="1400" b="1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</a:t>
              </a: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7A83ED6-A3A1-D788-4BF1-C710C2849625}"/>
                </a:ext>
              </a:extLst>
            </p:cNvPr>
            <p:cNvSpPr/>
            <p:nvPr/>
          </p:nvSpPr>
          <p:spPr>
            <a:xfrm>
              <a:off x="7077746" y="3454778"/>
              <a:ext cx="3946225" cy="3929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 </a:t>
              </a: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}</a:t>
              </a:r>
              <a:r>
                <a:rPr lang="en-US" sz="1400" b="1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</a:t>
              </a: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0EA8C52-A41D-3B45-8BE6-AACCEFE14CD9}"/>
                </a:ext>
              </a:extLst>
            </p:cNvPr>
            <p:cNvSpPr/>
            <p:nvPr/>
          </p:nvSpPr>
          <p:spPr>
            <a:xfrm>
              <a:off x="7095022" y="3724263"/>
              <a:ext cx="3946225" cy="3929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</a:t>
              </a: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inputs{</a:t>
              </a:r>
              <a:r>
                <a:rPr lang="en-US" sz="1400" b="1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</a:t>
              </a: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DABE623-B841-752A-8086-365F2D6A0179}"/>
                </a:ext>
              </a:extLst>
            </p:cNvPr>
            <p:cNvSpPr/>
            <p:nvPr/>
          </p:nvSpPr>
          <p:spPr>
            <a:xfrm>
              <a:off x="7198452" y="5092603"/>
              <a:ext cx="3946225" cy="3929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</a:t>
              </a: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}</a:t>
              </a:r>
              <a:r>
                <a:rPr lang="en-US" sz="1400" b="1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</a:t>
              </a: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D98E477-F577-38EB-6E02-3437275E5A8B}"/>
                </a:ext>
              </a:extLst>
            </p:cNvPr>
            <p:cNvSpPr/>
            <p:nvPr/>
          </p:nvSpPr>
          <p:spPr>
            <a:xfrm>
              <a:off x="7329335" y="4010383"/>
              <a:ext cx="3946225" cy="3929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</a:t>
              </a: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input1{</a:t>
              </a:r>
              <a:r>
                <a:rPr lang="en-US" sz="1400" b="1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</a:t>
              </a: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0E9192C-E103-0E2B-E54C-E76DC69A630E}"/>
                </a:ext>
              </a:extLst>
            </p:cNvPr>
            <p:cNvSpPr/>
            <p:nvPr/>
          </p:nvSpPr>
          <p:spPr>
            <a:xfrm>
              <a:off x="7329335" y="4808781"/>
              <a:ext cx="3946225" cy="3929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</a:t>
              </a: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}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E0131A0-A6B4-A2AE-88D8-8228ABB746EC}"/>
                </a:ext>
              </a:extLst>
            </p:cNvPr>
            <p:cNvSpPr/>
            <p:nvPr/>
          </p:nvSpPr>
          <p:spPr>
            <a:xfrm>
              <a:off x="7684972" y="4253469"/>
              <a:ext cx="1487604" cy="3929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</a:t>
              </a: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title: 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DEC1116-9FE6-62D5-A691-42BA34C4C70D}"/>
                </a:ext>
              </a:extLst>
            </p:cNvPr>
            <p:cNvSpPr/>
            <p:nvPr/>
          </p:nvSpPr>
          <p:spPr>
            <a:xfrm>
              <a:off x="8307056" y="4357576"/>
              <a:ext cx="1487604" cy="3929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__    </a:t>
              </a: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datatype: __ 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330EE18-6EED-C5E2-0DB6-812B55088B1E}"/>
                </a:ext>
              </a:extLst>
            </p:cNvPr>
            <p:cNvSpPr/>
            <p:nvPr/>
          </p:nvSpPr>
          <p:spPr>
            <a:xfrm>
              <a:off x="6895151" y="5410705"/>
              <a:ext cx="3946225" cy="3929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</a:t>
              </a: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outputs{</a:t>
              </a:r>
              <a:r>
                <a:rPr lang="en-US" sz="1400" b="1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</a:t>
              </a: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2E8A28A-D90A-6A16-88F1-07E196898B4C}"/>
                </a:ext>
              </a:extLst>
            </p:cNvPr>
            <p:cNvSpPr/>
            <p:nvPr/>
          </p:nvSpPr>
          <p:spPr>
            <a:xfrm>
              <a:off x="7329334" y="3141544"/>
              <a:ext cx="3946225" cy="3929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 </a:t>
              </a: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function</a:t>
              </a:r>
              <a:r>
                <a:rPr lang="en-US" altLang="zh-CN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____________</a:t>
              </a:r>
              <a:endParaRPr lang="en-US" sz="1400" noProof="1">
                <a:solidFill>
                  <a:schemeClr val="tx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342E307-A37D-919B-A23C-38C1793F9A7B}"/>
              </a:ext>
            </a:extLst>
          </p:cNvPr>
          <p:cNvGrpSpPr/>
          <p:nvPr/>
        </p:nvGrpSpPr>
        <p:grpSpPr>
          <a:xfrm>
            <a:off x="4391610" y="2195183"/>
            <a:ext cx="2623816" cy="2623816"/>
            <a:chOff x="4209870" y="2035238"/>
            <a:chExt cx="2623816" cy="2623816"/>
          </a:xfrm>
        </p:grpSpPr>
        <p:sp>
          <p:nvSpPr>
            <p:cNvPr id="125" name="Circle">
              <a:extLst>
                <a:ext uri="{FF2B5EF4-FFF2-40B4-BE49-F238E27FC236}">
                  <a16:creationId xmlns:a16="http://schemas.microsoft.com/office/drawing/2014/main" id="{ADF6D1DD-A4D7-3D95-1E74-FAE67F1AFD2D}"/>
                </a:ext>
              </a:extLst>
            </p:cNvPr>
            <p:cNvSpPr/>
            <p:nvPr/>
          </p:nvSpPr>
          <p:spPr>
            <a:xfrm>
              <a:off x="4505071" y="2314746"/>
              <a:ext cx="2064795" cy="2064799"/>
            </a:xfrm>
            <a:prstGeom prst="ellipse">
              <a:avLst/>
            </a:prstGeom>
            <a:solidFill>
              <a:srgbClr val="F1F1F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endParaRPr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57CF3C3-434B-3721-3228-654F6D5C0C58}"/>
                </a:ext>
              </a:extLst>
            </p:cNvPr>
            <p:cNvSpPr txBox="1"/>
            <p:nvPr/>
          </p:nvSpPr>
          <p:spPr>
            <a:xfrm>
              <a:off x="4645513" y="3067810"/>
              <a:ext cx="1783912" cy="92333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b="1" noProof="1">
                  <a:solidFill>
                    <a:schemeClr val="bg2">
                      <a:lumMod val="25000"/>
                    </a:schemeClr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Auto  Generation Pipeline</a:t>
              </a:r>
            </a:p>
          </p:txBody>
        </p:sp>
        <p:sp>
          <p:nvSpPr>
            <p:cNvPr id="127" name="Shape">
              <a:extLst>
                <a:ext uri="{FF2B5EF4-FFF2-40B4-BE49-F238E27FC236}">
                  <a16:creationId xmlns:a16="http://schemas.microsoft.com/office/drawing/2014/main" id="{1F9E57FD-144F-95E4-F4B0-A1C338E77379}"/>
                </a:ext>
              </a:extLst>
            </p:cNvPr>
            <p:cNvSpPr/>
            <p:nvPr/>
          </p:nvSpPr>
          <p:spPr>
            <a:xfrm>
              <a:off x="4209870" y="2035238"/>
              <a:ext cx="2623816" cy="2623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42" y="21600"/>
                    <a:pt x="0" y="16758"/>
                    <a:pt x="0" y="10800"/>
                  </a:cubicBezTo>
                  <a:cubicBezTo>
                    <a:pt x="0" y="4842"/>
                    <a:pt x="4842" y="0"/>
                    <a:pt x="10800" y="0"/>
                  </a:cubicBezTo>
                  <a:cubicBezTo>
                    <a:pt x="16758" y="0"/>
                    <a:pt x="21600" y="4842"/>
                    <a:pt x="21600" y="10800"/>
                  </a:cubicBezTo>
                  <a:cubicBezTo>
                    <a:pt x="21600" y="16758"/>
                    <a:pt x="16758" y="21600"/>
                    <a:pt x="10800" y="21600"/>
                  </a:cubicBezTo>
                  <a:close/>
                  <a:moveTo>
                    <a:pt x="10800" y="1412"/>
                  </a:moveTo>
                  <a:cubicBezTo>
                    <a:pt x="5625" y="1412"/>
                    <a:pt x="1424" y="5614"/>
                    <a:pt x="1424" y="10788"/>
                  </a:cubicBezTo>
                  <a:cubicBezTo>
                    <a:pt x="1424" y="15963"/>
                    <a:pt x="5625" y="20164"/>
                    <a:pt x="10800" y="20164"/>
                  </a:cubicBezTo>
                  <a:cubicBezTo>
                    <a:pt x="15975" y="20164"/>
                    <a:pt x="20176" y="15963"/>
                    <a:pt x="20176" y="10788"/>
                  </a:cubicBezTo>
                  <a:cubicBezTo>
                    <a:pt x="20176" y="5614"/>
                    <a:pt x="15975" y="1412"/>
                    <a:pt x="10800" y="141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endParaRPr sz="1400" b="1">
                <a:solidFill>
                  <a:schemeClr val="bg1"/>
                </a:solidFill>
              </a:endParaRPr>
            </a:p>
          </p:txBody>
        </p:sp>
        <p:pic>
          <p:nvPicPr>
            <p:cNvPr id="141" name="Graphic 140" descr="Flowchart outline">
              <a:extLst>
                <a:ext uri="{FF2B5EF4-FFF2-40B4-BE49-F238E27FC236}">
                  <a16:creationId xmlns:a16="http://schemas.microsoft.com/office/drawing/2014/main" id="{E112D3D6-29D2-3FF6-54A7-152272197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5067568" y="2264888"/>
              <a:ext cx="914400" cy="914400"/>
            </a:xfrm>
            <a:prstGeom prst="rect">
              <a:avLst/>
            </a:prstGeom>
          </p:spPr>
        </p:pic>
      </p:grpSp>
      <p:sp>
        <p:nvSpPr>
          <p:cNvPr id="146" name="Shape">
            <a:extLst>
              <a:ext uri="{FF2B5EF4-FFF2-40B4-BE49-F238E27FC236}">
                <a16:creationId xmlns:a16="http://schemas.microsoft.com/office/drawing/2014/main" id="{30A24227-C9D3-DD6B-062E-DB142D6194E5}"/>
              </a:ext>
            </a:extLst>
          </p:cNvPr>
          <p:cNvSpPr/>
          <p:nvPr/>
        </p:nvSpPr>
        <p:spPr>
          <a:xfrm>
            <a:off x="6973017" y="3079930"/>
            <a:ext cx="849138" cy="951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33" y="12240"/>
                </a:moveTo>
                <a:cubicBezTo>
                  <a:pt x="20940" y="12240"/>
                  <a:pt x="21563" y="11651"/>
                  <a:pt x="21563" y="10964"/>
                </a:cubicBezTo>
                <a:cubicBezTo>
                  <a:pt x="21563" y="10276"/>
                  <a:pt x="20903" y="9687"/>
                  <a:pt x="20133" y="9687"/>
                </a:cubicBezTo>
                <a:cubicBezTo>
                  <a:pt x="19473" y="9687"/>
                  <a:pt x="18923" y="10080"/>
                  <a:pt x="18740" y="10636"/>
                </a:cubicBezTo>
                <a:lnTo>
                  <a:pt x="1137" y="10636"/>
                </a:lnTo>
                <a:lnTo>
                  <a:pt x="11258" y="1604"/>
                </a:lnTo>
                <a:lnTo>
                  <a:pt x="18776" y="1604"/>
                </a:lnTo>
                <a:cubicBezTo>
                  <a:pt x="18923" y="2160"/>
                  <a:pt x="19510" y="2553"/>
                  <a:pt x="20170" y="2553"/>
                </a:cubicBezTo>
                <a:cubicBezTo>
                  <a:pt x="20977" y="2553"/>
                  <a:pt x="21600" y="1964"/>
                  <a:pt x="21600" y="1276"/>
                </a:cubicBezTo>
                <a:cubicBezTo>
                  <a:pt x="21600" y="556"/>
                  <a:pt x="20940" y="0"/>
                  <a:pt x="20170" y="0"/>
                </a:cubicBezTo>
                <a:cubicBezTo>
                  <a:pt x="19510" y="0"/>
                  <a:pt x="18960" y="393"/>
                  <a:pt x="18776" y="949"/>
                </a:cubicBezTo>
                <a:lnTo>
                  <a:pt x="10965" y="949"/>
                </a:lnTo>
                <a:lnTo>
                  <a:pt x="0" y="10735"/>
                </a:lnTo>
                <a:lnTo>
                  <a:pt x="513" y="11193"/>
                </a:lnTo>
                <a:lnTo>
                  <a:pt x="513" y="11258"/>
                </a:lnTo>
                <a:lnTo>
                  <a:pt x="587" y="11258"/>
                </a:lnTo>
                <a:lnTo>
                  <a:pt x="11038" y="20585"/>
                </a:lnTo>
                <a:lnTo>
                  <a:pt x="18740" y="20585"/>
                </a:lnTo>
                <a:cubicBezTo>
                  <a:pt x="18886" y="21175"/>
                  <a:pt x="19473" y="21600"/>
                  <a:pt x="20133" y="21600"/>
                </a:cubicBezTo>
                <a:cubicBezTo>
                  <a:pt x="20940" y="21600"/>
                  <a:pt x="21563" y="21011"/>
                  <a:pt x="21563" y="20324"/>
                </a:cubicBezTo>
                <a:cubicBezTo>
                  <a:pt x="21563" y="19636"/>
                  <a:pt x="20903" y="19047"/>
                  <a:pt x="20133" y="19047"/>
                </a:cubicBezTo>
                <a:cubicBezTo>
                  <a:pt x="19473" y="19047"/>
                  <a:pt x="18960" y="19440"/>
                  <a:pt x="18776" y="19931"/>
                </a:cubicBezTo>
                <a:lnTo>
                  <a:pt x="11332" y="19931"/>
                </a:lnTo>
                <a:lnTo>
                  <a:pt x="1614" y="11258"/>
                </a:lnTo>
                <a:lnTo>
                  <a:pt x="18740" y="11258"/>
                </a:lnTo>
                <a:cubicBezTo>
                  <a:pt x="18923" y="11847"/>
                  <a:pt x="19473" y="12240"/>
                  <a:pt x="20133" y="1224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>
              <a:solidFill>
                <a:schemeClr val="bg1"/>
              </a:solidFill>
            </a:endParaRPr>
          </a:p>
        </p:txBody>
      </p:sp>
      <p:sp>
        <p:nvSpPr>
          <p:cNvPr id="149" name="Shape">
            <a:extLst>
              <a:ext uri="{FF2B5EF4-FFF2-40B4-BE49-F238E27FC236}">
                <a16:creationId xmlns:a16="http://schemas.microsoft.com/office/drawing/2014/main" id="{A3BCA7D1-69DB-DF5D-6D7F-0ED1FF9A47AA}"/>
              </a:ext>
            </a:extLst>
          </p:cNvPr>
          <p:cNvSpPr/>
          <p:nvPr/>
        </p:nvSpPr>
        <p:spPr>
          <a:xfrm rot="10800000">
            <a:off x="3599359" y="3087013"/>
            <a:ext cx="849138" cy="951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33" y="12240"/>
                </a:moveTo>
                <a:cubicBezTo>
                  <a:pt x="20940" y="12240"/>
                  <a:pt x="21563" y="11651"/>
                  <a:pt x="21563" y="10964"/>
                </a:cubicBezTo>
                <a:cubicBezTo>
                  <a:pt x="21563" y="10276"/>
                  <a:pt x="20903" y="9687"/>
                  <a:pt x="20133" y="9687"/>
                </a:cubicBezTo>
                <a:cubicBezTo>
                  <a:pt x="19473" y="9687"/>
                  <a:pt x="18923" y="10080"/>
                  <a:pt x="18740" y="10636"/>
                </a:cubicBezTo>
                <a:lnTo>
                  <a:pt x="1137" y="10636"/>
                </a:lnTo>
                <a:lnTo>
                  <a:pt x="11258" y="1604"/>
                </a:lnTo>
                <a:lnTo>
                  <a:pt x="18776" y="1604"/>
                </a:lnTo>
                <a:cubicBezTo>
                  <a:pt x="18923" y="2160"/>
                  <a:pt x="19510" y="2553"/>
                  <a:pt x="20170" y="2553"/>
                </a:cubicBezTo>
                <a:cubicBezTo>
                  <a:pt x="20977" y="2553"/>
                  <a:pt x="21600" y="1964"/>
                  <a:pt x="21600" y="1276"/>
                </a:cubicBezTo>
                <a:cubicBezTo>
                  <a:pt x="21600" y="556"/>
                  <a:pt x="20940" y="0"/>
                  <a:pt x="20170" y="0"/>
                </a:cubicBezTo>
                <a:cubicBezTo>
                  <a:pt x="19510" y="0"/>
                  <a:pt x="18960" y="393"/>
                  <a:pt x="18776" y="949"/>
                </a:cubicBezTo>
                <a:lnTo>
                  <a:pt x="10965" y="949"/>
                </a:lnTo>
                <a:lnTo>
                  <a:pt x="0" y="10735"/>
                </a:lnTo>
                <a:lnTo>
                  <a:pt x="513" y="11193"/>
                </a:lnTo>
                <a:lnTo>
                  <a:pt x="513" y="11258"/>
                </a:lnTo>
                <a:lnTo>
                  <a:pt x="587" y="11258"/>
                </a:lnTo>
                <a:lnTo>
                  <a:pt x="11038" y="20585"/>
                </a:lnTo>
                <a:lnTo>
                  <a:pt x="18740" y="20585"/>
                </a:lnTo>
                <a:cubicBezTo>
                  <a:pt x="18886" y="21175"/>
                  <a:pt x="19473" y="21600"/>
                  <a:pt x="20133" y="21600"/>
                </a:cubicBezTo>
                <a:cubicBezTo>
                  <a:pt x="20940" y="21600"/>
                  <a:pt x="21563" y="21011"/>
                  <a:pt x="21563" y="20324"/>
                </a:cubicBezTo>
                <a:cubicBezTo>
                  <a:pt x="21563" y="19636"/>
                  <a:pt x="20903" y="19047"/>
                  <a:pt x="20133" y="19047"/>
                </a:cubicBezTo>
                <a:cubicBezTo>
                  <a:pt x="19473" y="19047"/>
                  <a:pt x="18960" y="19440"/>
                  <a:pt x="18776" y="19931"/>
                </a:cubicBezTo>
                <a:lnTo>
                  <a:pt x="11332" y="19931"/>
                </a:lnTo>
                <a:lnTo>
                  <a:pt x="1614" y="11258"/>
                </a:lnTo>
                <a:lnTo>
                  <a:pt x="18740" y="11258"/>
                </a:lnTo>
                <a:cubicBezTo>
                  <a:pt x="18923" y="11847"/>
                  <a:pt x="19473" y="12240"/>
                  <a:pt x="20133" y="1224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>
              <a:solidFill>
                <a:schemeClr val="bg1"/>
              </a:solidFill>
            </a:endParaRPr>
          </a:p>
        </p:txBody>
      </p:sp>
      <p:sp>
        <p:nvSpPr>
          <p:cNvPr id="2" name="Date Placeholder 9">
            <a:extLst>
              <a:ext uri="{FF2B5EF4-FFF2-40B4-BE49-F238E27FC236}">
                <a16:creationId xmlns:a16="http://schemas.microsoft.com/office/drawing/2014/main" id="{31D3B8BA-F4EE-CBE9-0D80-9EA052D7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86C2845D-02A6-D069-E4EE-BC3D76110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4" name="Slide Number Placeholder 11">
            <a:extLst>
              <a:ext uri="{FF2B5EF4-FFF2-40B4-BE49-F238E27FC236}">
                <a16:creationId xmlns:a16="http://schemas.microsoft.com/office/drawing/2014/main" id="{1E5E779D-9BB2-09B8-3907-BE1DED1A6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22</a:t>
            </a:fld>
            <a:endParaRPr lang="LID4096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614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92283762-38E4-D194-36EF-52676E2D578F}"/>
              </a:ext>
            </a:extLst>
          </p:cNvPr>
          <p:cNvSpPr txBox="1"/>
          <p:nvPr/>
        </p:nvSpPr>
        <p:spPr>
          <a:xfrm>
            <a:off x="495299" y="136525"/>
            <a:ext cx="8362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Methodology - Pipeline 1 Update Op name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9496EF6-0258-6D3C-68AE-D8870AA4627D}"/>
              </a:ext>
            </a:extLst>
          </p:cNvPr>
          <p:cNvGrpSpPr/>
          <p:nvPr/>
        </p:nvGrpSpPr>
        <p:grpSpPr>
          <a:xfrm>
            <a:off x="839726" y="2277531"/>
            <a:ext cx="3478029" cy="1884232"/>
            <a:chOff x="210903" y="1632064"/>
            <a:chExt cx="3478029" cy="188423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BF1DF44-7E47-7D8D-BDD0-E851936AEBF0}"/>
                </a:ext>
              </a:extLst>
            </p:cNvPr>
            <p:cNvGrpSpPr/>
            <p:nvPr/>
          </p:nvGrpSpPr>
          <p:grpSpPr>
            <a:xfrm>
              <a:off x="210903" y="1632064"/>
              <a:ext cx="3478029" cy="1873534"/>
              <a:chOff x="5938156" y="2023975"/>
              <a:chExt cx="2569465" cy="551055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CAC5E79-02EE-C005-FC05-4B059768B446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7914E984-25A4-4CA7-321B-D5E360A293DC}"/>
                  </a:ext>
                </a:extLst>
              </p:cNvPr>
              <p:cNvGrpSpPr/>
              <p:nvPr/>
            </p:nvGrpSpPr>
            <p:grpSpPr>
              <a:xfrm>
                <a:off x="5938156" y="2023975"/>
                <a:ext cx="2569465" cy="551055"/>
                <a:chOff x="5921827" y="3617001"/>
                <a:chExt cx="2569465" cy="551055"/>
              </a:xfrm>
              <a:effectLst/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2865F59-AE75-1462-3BE5-07E54CC7BD32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72A53CF-C351-1E66-D909-C0E4FF74ECB5}"/>
                    </a:ext>
                  </a:extLst>
                </p:cNvPr>
                <p:cNvSpPr/>
                <p:nvPr/>
              </p:nvSpPr>
              <p:spPr>
                <a:xfrm>
                  <a:off x="5921827" y="3617001"/>
                  <a:ext cx="2569464" cy="110027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U</a:t>
                  </a:r>
                  <a:r>
                    <a:rPr lang="en-US" altLang="zh-CN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ser Input</a:t>
                  </a:r>
                  <a:endParaRPr lang="en-US" noProof="1">
                    <a:solidFill>
                      <a:schemeClr val="bg2">
                        <a:lumMod val="25000"/>
                      </a:schemeClr>
                    </a:solidFill>
                    <a:latin typeface="Poppins SemiBold" panose="00000700000000000000" pitchFamily="2" charset="0"/>
                    <a:ea typeface="Open Sans" panose="020B0606030504020204" pitchFamily="34" charset="0"/>
                    <a:cs typeface="Poppins SemiBold" panose="00000700000000000000" pitchFamily="2" charset="0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D5CE770-ED61-C49E-CCA5-41CCBB5DB00D}"/>
                </a:ext>
              </a:extLst>
            </p:cNvPr>
            <p:cNvSpPr/>
            <p:nvPr/>
          </p:nvSpPr>
          <p:spPr>
            <a:xfrm>
              <a:off x="287617" y="2182279"/>
              <a:ext cx="3389197" cy="13340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b="1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ImageJ Op Name </a:t>
              </a: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: `</a:t>
              </a:r>
              <a:r>
                <a:rPr lang="en-US" sz="1400" noProof="1">
                  <a:solidFill>
                    <a:schemeClr val="accent6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filter.median</a:t>
              </a: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`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Code Snippet 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Needed Input handle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Needed Output handle</a:t>
              </a:r>
            </a:p>
            <a:p>
              <a:pPr marL="285750" indent="-285750">
                <a:buFontTx/>
                <a:buChar char="-"/>
              </a:pPr>
              <a:endParaRPr lang="en-US" sz="1400" noProof="1">
                <a:solidFill>
                  <a:schemeClr val="tx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19" name="Shape">
            <a:extLst>
              <a:ext uri="{FF2B5EF4-FFF2-40B4-BE49-F238E27FC236}">
                <a16:creationId xmlns:a16="http://schemas.microsoft.com/office/drawing/2014/main" id="{A222D2C3-399A-4D4F-8F3B-448B44440E74}"/>
              </a:ext>
            </a:extLst>
          </p:cNvPr>
          <p:cNvSpPr/>
          <p:nvPr/>
        </p:nvSpPr>
        <p:spPr>
          <a:xfrm>
            <a:off x="3302489" y="2129147"/>
            <a:ext cx="1264336" cy="76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19" y="2964"/>
                </a:moveTo>
                <a:lnTo>
                  <a:pt x="19088" y="2964"/>
                </a:lnTo>
                <a:cubicBezTo>
                  <a:pt x="19285" y="3776"/>
                  <a:pt x="19753" y="4304"/>
                  <a:pt x="20295" y="4304"/>
                </a:cubicBezTo>
                <a:cubicBezTo>
                  <a:pt x="21034" y="4304"/>
                  <a:pt x="21600" y="3329"/>
                  <a:pt x="21600" y="2152"/>
                </a:cubicBezTo>
                <a:cubicBezTo>
                  <a:pt x="21600" y="934"/>
                  <a:pt x="21009" y="0"/>
                  <a:pt x="20295" y="0"/>
                </a:cubicBezTo>
                <a:cubicBezTo>
                  <a:pt x="19753" y="0"/>
                  <a:pt x="19260" y="568"/>
                  <a:pt x="19063" y="1340"/>
                </a:cubicBezTo>
                <a:lnTo>
                  <a:pt x="11600" y="1340"/>
                </a:lnTo>
                <a:lnTo>
                  <a:pt x="0" y="20463"/>
                </a:lnTo>
                <a:lnTo>
                  <a:pt x="690" y="21600"/>
                </a:lnTo>
                <a:lnTo>
                  <a:pt x="12019" y="296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 dirty="0">
              <a:solidFill>
                <a:schemeClr val="bg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5394082-BC4E-A0D7-2AEF-1CB070F2F0B7}"/>
              </a:ext>
            </a:extLst>
          </p:cNvPr>
          <p:cNvGrpSpPr/>
          <p:nvPr/>
        </p:nvGrpSpPr>
        <p:grpSpPr>
          <a:xfrm>
            <a:off x="7026032" y="1112685"/>
            <a:ext cx="4049657" cy="4571454"/>
            <a:chOff x="210903" y="1632064"/>
            <a:chExt cx="3478029" cy="1873534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802F601-6EA3-0E56-82F1-39FDE2CAF5FD}"/>
                </a:ext>
              </a:extLst>
            </p:cNvPr>
            <p:cNvGrpSpPr/>
            <p:nvPr/>
          </p:nvGrpSpPr>
          <p:grpSpPr>
            <a:xfrm>
              <a:off x="210903" y="1632064"/>
              <a:ext cx="3478029" cy="1873534"/>
              <a:chOff x="5938156" y="2023975"/>
              <a:chExt cx="2569465" cy="55105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1471A1E-A200-6A22-459A-D33FF9BCD63E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D8B42156-3911-FADB-1741-E02B736CB7E5}"/>
                  </a:ext>
                </a:extLst>
              </p:cNvPr>
              <p:cNvGrpSpPr/>
              <p:nvPr/>
            </p:nvGrpSpPr>
            <p:grpSpPr>
              <a:xfrm>
                <a:off x="5938156" y="2023975"/>
                <a:ext cx="2569465" cy="551055"/>
                <a:chOff x="5921827" y="3617001"/>
                <a:chExt cx="2569465" cy="551055"/>
              </a:xfrm>
              <a:effectLst/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14761C7-BB71-C4AB-2702-485979DFFAB4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5AC375D6-7922-07B1-84BB-25087D307419}"/>
                    </a:ext>
                  </a:extLst>
                </p:cNvPr>
                <p:cNvSpPr/>
                <p:nvPr/>
              </p:nvSpPr>
              <p:spPr>
                <a:xfrm>
                  <a:off x="5921827" y="3617001"/>
                  <a:ext cx="2569464" cy="70284"/>
                </a:xfrm>
                <a:prstGeom prst="rect">
                  <a:avLst/>
                </a:prstGeom>
                <a:solidFill>
                  <a:schemeClr val="accent6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Node Specification</a:t>
                  </a:r>
                </a:p>
              </p:txBody>
            </p:sp>
          </p:grp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1631C53-40F8-252F-A631-C9F05BE5E08C}"/>
                </a:ext>
              </a:extLst>
            </p:cNvPr>
            <p:cNvSpPr/>
            <p:nvPr/>
          </p:nvSpPr>
          <p:spPr>
            <a:xfrm>
              <a:off x="210903" y="1897796"/>
              <a:ext cx="3389197" cy="4303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Node_Name { </a:t>
              </a:r>
            </a:p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 type: Op_Name</a:t>
              </a:r>
            </a:p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 title: Op_Name </a:t>
              </a:r>
            </a:p>
            <a:p>
              <a:pPr marL="285750" indent="-285750">
                <a:buFontTx/>
                <a:buChar char="-"/>
              </a:pPr>
              <a:endParaRPr lang="en-US" sz="1400" noProof="1">
                <a:solidFill>
                  <a:schemeClr val="tx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123" name="Shape">
            <a:extLst>
              <a:ext uri="{FF2B5EF4-FFF2-40B4-BE49-F238E27FC236}">
                <a16:creationId xmlns:a16="http://schemas.microsoft.com/office/drawing/2014/main" id="{A1DF6A9A-4E9E-AC62-AB70-DF27B3663D91}"/>
              </a:ext>
            </a:extLst>
          </p:cNvPr>
          <p:cNvSpPr/>
          <p:nvPr/>
        </p:nvSpPr>
        <p:spPr>
          <a:xfrm rot="10800000">
            <a:off x="6240978" y="1747033"/>
            <a:ext cx="849137" cy="951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7" y="9360"/>
                </a:moveTo>
                <a:cubicBezTo>
                  <a:pt x="660" y="9360"/>
                  <a:pt x="37" y="9949"/>
                  <a:pt x="37" y="10636"/>
                </a:cubicBezTo>
                <a:cubicBezTo>
                  <a:pt x="37" y="11324"/>
                  <a:pt x="697" y="11913"/>
                  <a:pt x="1467" y="11913"/>
                </a:cubicBezTo>
                <a:cubicBezTo>
                  <a:pt x="2127" y="11913"/>
                  <a:pt x="2677" y="11520"/>
                  <a:pt x="2860" y="10964"/>
                </a:cubicBezTo>
                <a:lnTo>
                  <a:pt x="20463" y="10964"/>
                </a:lnTo>
                <a:lnTo>
                  <a:pt x="10342" y="19996"/>
                </a:lnTo>
                <a:lnTo>
                  <a:pt x="2824" y="19996"/>
                </a:lnTo>
                <a:cubicBezTo>
                  <a:pt x="2677" y="19440"/>
                  <a:pt x="2090" y="19047"/>
                  <a:pt x="1430" y="19047"/>
                </a:cubicBezTo>
                <a:cubicBezTo>
                  <a:pt x="623" y="19047"/>
                  <a:pt x="0" y="19636"/>
                  <a:pt x="0" y="20324"/>
                </a:cubicBezTo>
                <a:cubicBezTo>
                  <a:pt x="0" y="21044"/>
                  <a:pt x="660" y="21600"/>
                  <a:pt x="1430" y="21600"/>
                </a:cubicBezTo>
                <a:cubicBezTo>
                  <a:pt x="2090" y="21600"/>
                  <a:pt x="2640" y="21207"/>
                  <a:pt x="2824" y="20651"/>
                </a:cubicBezTo>
                <a:lnTo>
                  <a:pt x="10635" y="20651"/>
                </a:lnTo>
                <a:lnTo>
                  <a:pt x="21600" y="10865"/>
                </a:lnTo>
                <a:lnTo>
                  <a:pt x="21087" y="10407"/>
                </a:lnTo>
                <a:lnTo>
                  <a:pt x="21087" y="10342"/>
                </a:lnTo>
                <a:lnTo>
                  <a:pt x="21013" y="10342"/>
                </a:lnTo>
                <a:lnTo>
                  <a:pt x="10562" y="1015"/>
                </a:lnTo>
                <a:lnTo>
                  <a:pt x="2860" y="1015"/>
                </a:lnTo>
                <a:cubicBezTo>
                  <a:pt x="2714" y="425"/>
                  <a:pt x="2127" y="0"/>
                  <a:pt x="1467" y="0"/>
                </a:cubicBezTo>
                <a:cubicBezTo>
                  <a:pt x="660" y="0"/>
                  <a:pt x="37" y="589"/>
                  <a:pt x="37" y="1276"/>
                </a:cubicBezTo>
                <a:cubicBezTo>
                  <a:pt x="37" y="1964"/>
                  <a:pt x="697" y="2553"/>
                  <a:pt x="1467" y="2553"/>
                </a:cubicBezTo>
                <a:cubicBezTo>
                  <a:pt x="2127" y="2553"/>
                  <a:pt x="2640" y="2160"/>
                  <a:pt x="2824" y="1669"/>
                </a:cubicBezTo>
                <a:lnTo>
                  <a:pt x="10268" y="1669"/>
                </a:lnTo>
                <a:lnTo>
                  <a:pt x="19986" y="10342"/>
                </a:lnTo>
                <a:lnTo>
                  <a:pt x="2860" y="10342"/>
                </a:lnTo>
                <a:cubicBezTo>
                  <a:pt x="2677" y="9753"/>
                  <a:pt x="2127" y="9360"/>
                  <a:pt x="1467" y="936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>
              <a:solidFill>
                <a:schemeClr val="bg1"/>
              </a:solidFill>
            </a:endParaRPr>
          </a:p>
        </p:txBody>
      </p:sp>
      <p:sp>
        <p:nvSpPr>
          <p:cNvPr id="124" name="Shape">
            <a:extLst>
              <a:ext uri="{FF2B5EF4-FFF2-40B4-BE49-F238E27FC236}">
                <a16:creationId xmlns:a16="http://schemas.microsoft.com/office/drawing/2014/main" id="{8B6C9947-6F21-24D1-4E7A-E9FA85027CE8}"/>
              </a:ext>
            </a:extLst>
          </p:cNvPr>
          <p:cNvSpPr/>
          <p:nvPr/>
        </p:nvSpPr>
        <p:spPr>
          <a:xfrm>
            <a:off x="4568773" y="1952626"/>
            <a:ext cx="1691064" cy="498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36" y="0"/>
                </a:moveTo>
                <a:lnTo>
                  <a:pt x="18764" y="0"/>
                </a:lnTo>
                <a:cubicBezTo>
                  <a:pt x="20329" y="0"/>
                  <a:pt x="21600" y="4839"/>
                  <a:pt x="21600" y="10800"/>
                </a:cubicBezTo>
                <a:lnTo>
                  <a:pt x="21600" y="10800"/>
                </a:lnTo>
                <a:cubicBezTo>
                  <a:pt x="21600" y="16761"/>
                  <a:pt x="20329" y="21600"/>
                  <a:pt x="18764" y="21600"/>
                </a:cubicBezTo>
                <a:lnTo>
                  <a:pt x="2836" y="21600"/>
                </a:lnTo>
                <a:cubicBezTo>
                  <a:pt x="1271" y="21600"/>
                  <a:pt x="0" y="16761"/>
                  <a:pt x="0" y="10800"/>
                </a:cubicBezTo>
                <a:lnTo>
                  <a:pt x="0" y="10800"/>
                </a:lnTo>
                <a:cubicBezTo>
                  <a:pt x="0" y="4839"/>
                  <a:pt x="1271" y="0"/>
                  <a:pt x="2836" y="0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 algn="ctr"/>
            <a:r>
              <a:rPr lang="fr-CA" sz="1400" dirty="0">
                <a:latin typeface="Poppins" panose="00000500000000000000" pitchFamily="2" charset="0"/>
                <a:cs typeface="Poppins" panose="00000500000000000000" pitchFamily="2" charset="0"/>
              </a:rPr>
              <a:t>S</a:t>
            </a:r>
            <a:r>
              <a:rPr lang="en-US" altLang="zh-CN" sz="1400" dirty="0">
                <a:latin typeface="Poppins" panose="00000500000000000000" pitchFamily="2" charset="0"/>
                <a:cs typeface="Poppins" panose="00000500000000000000" pitchFamily="2" charset="0"/>
              </a:rPr>
              <a:t>imple replacement</a:t>
            </a:r>
            <a:endParaRPr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Date Placeholder 9">
            <a:extLst>
              <a:ext uri="{FF2B5EF4-FFF2-40B4-BE49-F238E27FC236}">
                <a16:creationId xmlns:a16="http://schemas.microsoft.com/office/drawing/2014/main" id="{ECA7B4D6-2010-A16C-D77D-36BD20DC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D9AED442-C1F8-BA70-906E-BE6BF4B9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4" name="Slide Number Placeholder 11">
            <a:extLst>
              <a:ext uri="{FF2B5EF4-FFF2-40B4-BE49-F238E27FC236}">
                <a16:creationId xmlns:a16="http://schemas.microsoft.com/office/drawing/2014/main" id="{CBA1073F-33E4-54CC-8A51-29B15C279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23</a:t>
            </a:fld>
            <a:endParaRPr lang="LID4096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814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3" grpId="0" animBg="1"/>
      <p:bldP spid="1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92283762-38E4-D194-36EF-52676E2D578F}"/>
              </a:ext>
            </a:extLst>
          </p:cNvPr>
          <p:cNvSpPr txBox="1"/>
          <p:nvPr/>
        </p:nvSpPr>
        <p:spPr>
          <a:xfrm>
            <a:off x="495299" y="136525"/>
            <a:ext cx="8362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Methodology - Pipeline 1 Update Op name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9496EF6-0258-6D3C-68AE-D8870AA4627D}"/>
              </a:ext>
            </a:extLst>
          </p:cNvPr>
          <p:cNvGrpSpPr/>
          <p:nvPr/>
        </p:nvGrpSpPr>
        <p:grpSpPr>
          <a:xfrm>
            <a:off x="839726" y="2277531"/>
            <a:ext cx="3478029" cy="1884232"/>
            <a:chOff x="210903" y="1632064"/>
            <a:chExt cx="3478029" cy="188423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BF1DF44-7E47-7D8D-BDD0-E851936AEBF0}"/>
                </a:ext>
              </a:extLst>
            </p:cNvPr>
            <p:cNvGrpSpPr/>
            <p:nvPr/>
          </p:nvGrpSpPr>
          <p:grpSpPr>
            <a:xfrm>
              <a:off x="210903" y="1632064"/>
              <a:ext cx="3478029" cy="1873534"/>
              <a:chOff x="5938156" y="2023975"/>
              <a:chExt cx="2569465" cy="551055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CAC5E79-02EE-C005-FC05-4B059768B446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7914E984-25A4-4CA7-321B-D5E360A293DC}"/>
                  </a:ext>
                </a:extLst>
              </p:cNvPr>
              <p:cNvGrpSpPr/>
              <p:nvPr/>
            </p:nvGrpSpPr>
            <p:grpSpPr>
              <a:xfrm>
                <a:off x="5938156" y="2023975"/>
                <a:ext cx="2569465" cy="551055"/>
                <a:chOff x="5921827" y="3617001"/>
                <a:chExt cx="2569465" cy="551055"/>
              </a:xfrm>
              <a:effectLst/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2865F59-AE75-1462-3BE5-07E54CC7BD32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72A53CF-C351-1E66-D909-C0E4FF74ECB5}"/>
                    </a:ext>
                  </a:extLst>
                </p:cNvPr>
                <p:cNvSpPr/>
                <p:nvPr/>
              </p:nvSpPr>
              <p:spPr>
                <a:xfrm>
                  <a:off x="5921827" y="3617001"/>
                  <a:ext cx="2569464" cy="110027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U</a:t>
                  </a:r>
                  <a:r>
                    <a:rPr lang="en-US" altLang="zh-CN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ser Input</a:t>
                  </a:r>
                  <a:endParaRPr lang="en-US" noProof="1">
                    <a:solidFill>
                      <a:schemeClr val="bg2">
                        <a:lumMod val="25000"/>
                      </a:schemeClr>
                    </a:solidFill>
                    <a:latin typeface="Poppins SemiBold" panose="00000700000000000000" pitchFamily="2" charset="0"/>
                    <a:ea typeface="Open Sans" panose="020B0606030504020204" pitchFamily="34" charset="0"/>
                    <a:cs typeface="Poppins SemiBold" panose="00000700000000000000" pitchFamily="2" charset="0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D5CE770-ED61-C49E-CCA5-41CCBB5DB00D}"/>
                </a:ext>
              </a:extLst>
            </p:cNvPr>
            <p:cNvSpPr/>
            <p:nvPr/>
          </p:nvSpPr>
          <p:spPr>
            <a:xfrm>
              <a:off x="287617" y="2182279"/>
              <a:ext cx="3389197" cy="13340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ImageJ Op Name : `</a:t>
              </a:r>
              <a:r>
                <a:rPr lang="en-US" sz="1400" noProof="1">
                  <a:solidFill>
                    <a:schemeClr val="accent6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filter.median</a:t>
              </a: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`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Code Snippet 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Needed Input handle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Needed Output handle</a:t>
              </a:r>
            </a:p>
            <a:p>
              <a:pPr marL="285750" indent="-285750">
                <a:buFontTx/>
                <a:buChar char="-"/>
              </a:pPr>
              <a:endParaRPr lang="en-US" sz="1400" noProof="1">
                <a:solidFill>
                  <a:schemeClr val="tx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19" name="Shape">
            <a:extLst>
              <a:ext uri="{FF2B5EF4-FFF2-40B4-BE49-F238E27FC236}">
                <a16:creationId xmlns:a16="http://schemas.microsoft.com/office/drawing/2014/main" id="{A222D2C3-399A-4D4F-8F3B-448B44440E74}"/>
              </a:ext>
            </a:extLst>
          </p:cNvPr>
          <p:cNvSpPr/>
          <p:nvPr/>
        </p:nvSpPr>
        <p:spPr>
          <a:xfrm>
            <a:off x="3302489" y="2129147"/>
            <a:ext cx="1264336" cy="76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19" y="2964"/>
                </a:moveTo>
                <a:lnTo>
                  <a:pt x="19088" y="2964"/>
                </a:lnTo>
                <a:cubicBezTo>
                  <a:pt x="19285" y="3776"/>
                  <a:pt x="19753" y="4304"/>
                  <a:pt x="20295" y="4304"/>
                </a:cubicBezTo>
                <a:cubicBezTo>
                  <a:pt x="21034" y="4304"/>
                  <a:pt x="21600" y="3329"/>
                  <a:pt x="21600" y="2152"/>
                </a:cubicBezTo>
                <a:cubicBezTo>
                  <a:pt x="21600" y="934"/>
                  <a:pt x="21009" y="0"/>
                  <a:pt x="20295" y="0"/>
                </a:cubicBezTo>
                <a:cubicBezTo>
                  <a:pt x="19753" y="0"/>
                  <a:pt x="19260" y="568"/>
                  <a:pt x="19063" y="1340"/>
                </a:cubicBezTo>
                <a:lnTo>
                  <a:pt x="11600" y="1340"/>
                </a:lnTo>
                <a:lnTo>
                  <a:pt x="0" y="20463"/>
                </a:lnTo>
                <a:lnTo>
                  <a:pt x="690" y="21600"/>
                </a:lnTo>
                <a:lnTo>
                  <a:pt x="12019" y="296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 dirty="0">
              <a:solidFill>
                <a:schemeClr val="bg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5394082-BC4E-A0D7-2AEF-1CB070F2F0B7}"/>
              </a:ext>
            </a:extLst>
          </p:cNvPr>
          <p:cNvGrpSpPr/>
          <p:nvPr/>
        </p:nvGrpSpPr>
        <p:grpSpPr>
          <a:xfrm>
            <a:off x="7026032" y="1112685"/>
            <a:ext cx="4049657" cy="4571454"/>
            <a:chOff x="210903" y="1632064"/>
            <a:chExt cx="3478029" cy="1873534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802F601-6EA3-0E56-82F1-39FDE2CAF5FD}"/>
                </a:ext>
              </a:extLst>
            </p:cNvPr>
            <p:cNvGrpSpPr/>
            <p:nvPr/>
          </p:nvGrpSpPr>
          <p:grpSpPr>
            <a:xfrm>
              <a:off x="210903" y="1632064"/>
              <a:ext cx="3478029" cy="1873534"/>
              <a:chOff x="5938156" y="2023975"/>
              <a:chExt cx="2569465" cy="55105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1471A1E-A200-6A22-459A-D33FF9BCD63E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D8B42156-3911-FADB-1741-E02B736CB7E5}"/>
                  </a:ext>
                </a:extLst>
              </p:cNvPr>
              <p:cNvGrpSpPr/>
              <p:nvPr/>
            </p:nvGrpSpPr>
            <p:grpSpPr>
              <a:xfrm>
                <a:off x="5938156" y="2023975"/>
                <a:ext cx="2569465" cy="551055"/>
                <a:chOff x="5921827" y="3617001"/>
                <a:chExt cx="2569465" cy="551055"/>
              </a:xfrm>
              <a:effectLst/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14761C7-BB71-C4AB-2702-485979DFFAB4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5AC375D6-7922-07B1-84BB-25087D307419}"/>
                    </a:ext>
                  </a:extLst>
                </p:cNvPr>
                <p:cNvSpPr/>
                <p:nvPr/>
              </p:nvSpPr>
              <p:spPr>
                <a:xfrm>
                  <a:off x="5921827" y="3617001"/>
                  <a:ext cx="2569464" cy="70284"/>
                </a:xfrm>
                <a:prstGeom prst="rect">
                  <a:avLst/>
                </a:prstGeom>
                <a:solidFill>
                  <a:schemeClr val="accent6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Node Specification</a:t>
                  </a:r>
                </a:p>
              </p:txBody>
            </p:sp>
          </p:grp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1631C53-40F8-252F-A631-C9F05BE5E08C}"/>
                </a:ext>
              </a:extLst>
            </p:cNvPr>
            <p:cNvSpPr/>
            <p:nvPr/>
          </p:nvSpPr>
          <p:spPr>
            <a:xfrm>
              <a:off x="210903" y="1897796"/>
              <a:ext cx="3389197" cy="4303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accent6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filter_median</a:t>
              </a: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{ </a:t>
              </a:r>
            </a:p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 type: </a:t>
              </a:r>
              <a:r>
                <a:rPr lang="en-US" sz="1400" noProof="1">
                  <a:solidFill>
                    <a:schemeClr val="accent6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filter_median</a:t>
              </a:r>
              <a:endParaRPr lang="en-US" sz="1400" noProof="1">
                <a:solidFill>
                  <a:schemeClr val="tx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 title: </a:t>
              </a:r>
              <a:r>
                <a:rPr lang="en-US" sz="1400" noProof="1">
                  <a:solidFill>
                    <a:schemeClr val="accent6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filter_median</a:t>
              </a:r>
              <a:endParaRPr lang="en-US" sz="1400" noProof="1">
                <a:solidFill>
                  <a:schemeClr val="tx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  <a:p>
              <a:pPr marL="285750" indent="-285750">
                <a:buFontTx/>
                <a:buChar char="-"/>
              </a:pPr>
              <a:endParaRPr lang="en-US" sz="1400" noProof="1">
                <a:solidFill>
                  <a:schemeClr val="tx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123" name="Shape">
            <a:extLst>
              <a:ext uri="{FF2B5EF4-FFF2-40B4-BE49-F238E27FC236}">
                <a16:creationId xmlns:a16="http://schemas.microsoft.com/office/drawing/2014/main" id="{A1DF6A9A-4E9E-AC62-AB70-DF27B3663D91}"/>
              </a:ext>
            </a:extLst>
          </p:cNvPr>
          <p:cNvSpPr/>
          <p:nvPr/>
        </p:nvSpPr>
        <p:spPr>
          <a:xfrm rot="10800000">
            <a:off x="6240978" y="1747033"/>
            <a:ext cx="849137" cy="951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7" y="9360"/>
                </a:moveTo>
                <a:cubicBezTo>
                  <a:pt x="660" y="9360"/>
                  <a:pt x="37" y="9949"/>
                  <a:pt x="37" y="10636"/>
                </a:cubicBezTo>
                <a:cubicBezTo>
                  <a:pt x="37" y="11324"/>
                  <a:pt x="697" y="11913"/>
                  <a:pt x="1467" y="11913"/>
                </a:cubicBezTo>
                <a:cubicBezTo>
                  <a:pt x="2127" y="11913"/>
                  <a:pt x="2677" y="11520"/>
                  <a:pt x="2860" y="10964"/>
                </a:cubicBezTo>
                <a:lnTo>
                  <a:pt x="20463" y="10964"/>
                </a:lnTo>
                <a:lnTo>
                  <a:pt x="10342" y="19996"/>
                </a:lnTo>
                <a:lnTo>
                  <a:pt x="2824" y="19996"/>
                </a:lnTo>
                <a:cubicBezTo>
                  <a:pt x="2677" y="19440"/>
                  <a:pt x="2090" y="19047"/>
                  <a:pt x="1430" y="19047"/>
                </a:cubicBezTo>
                <a:cubicBezTo>
                  <a:pt x="623" y="19047"/>
                  <a:pt x="0" y="19636"/>
                  <a:pt x="0" y="20324"/>
                </a:cubicBezTo>
                <a:cubicBezTo>
                  <a:pt x="0" y="21044"/>
                  <a:pt x="660" y="21600"/>
                  <a:pt x="1430" y="21600"/>
                </a:cubicBezTo>
                <a:cubicBezTo>
                  <a:pt x="2090" y="21600"/>
                  <a:pt x="2640" y="21207"/>
                  <a:pt x="2824" y="20651"/>
                </a:cubicBezTo>
                <a:lnTo>
                  <a:pt x="10635" y="20651"/>
                </a:lnTo>
                <a:lnTo>
                  <a:pt x="21600" y="10865"/>
                </a:lnTo>
                <a:lnTo>
                  <a:pt x="21087" y="10407"/>
                </a:lnTo>
                <a:lnTo>
                  <a:pt x="21087" y="10342"/>
                </a:lnTo>
                <a:lnTo>
                  <a:pt x="21013" y="10342"/>
                </a:lnTo>
                <a:lnTo>
                  <a:pt x="10562" y="1015"/>
                </a:lnTo>
                <a:lnTo>
                  <a:pt x="2860" y="1015"/>
                </a:lnTo>
                <a:cubicBezTo>
                  <a:pt x="2714" y="425"/>
                  <a:pt x="2127" y="0"/>
                  <a:pt x="1467" y="0"/>
                </a:cubicBezTo>
                <a:cubicBezTo>
                  <a:pt x="660" y="0"/>
                  <a:pt x="37" y="589"/>
                  <a:pt x="37" y="1276"/>
                </a:cubicBezTo>
                <a:cubicBezTo>
                  <a:pt x="37" y="1964"/>
                  <a:pt x="697" y="2553"/>
                  <a:pt x="1467" y="2553"/>
                </a:cubicBezTo>
                <a:cubicBezTo>
                  <a:pt x="2127" y="2553"/>
                  <a:pt x="2640" y="2160"/>
                  <a:pt x="2824" y="1669"/>
                </a:cubicBezTo>
                <a:lnTo>
                  <a:pt x="10268" y="1669"/>
                </a:lnTo>
                <a:lnTo>
                  <a:pt x="19986" y="10342"/>
                </a:lnTo>
                <a:lnTo>
                  <a:pt x="2860" y="10342"/>
                </a:lnTo>
                <a:cubicBezTo>
                  <a:pt x="2677" y="9753"/>
                  <a:pt x="2127" y="9360"/>
                  <a:pt x="1467" y="936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>
              <a:solidFill>
                <a:schemeClr val="bg1"/>
              </a:solidFill>
            </a:endParaRPr>
          </a:p>
        </p:txBody>
      </p:sp>
      <p:sp>
        <p:nvSpPr>
          <p:cNvPr id="124" name="Shape">
            <a:extLst>
              <a:ext uri="{FF2B5EF4-FFF2-40B4-BE49-F238E27FC236}">
                <a16:creationId xmlns:a16="http://schemas.microsoft.com/office/drawing/2014/main" id="{8B6C9947-6F21-24D1-4E7A-E9FA85027CE8}"/>
              </a:ext>
            </a:extLst>
          </p:cNvPr>
          <p:cNvSpPr/>
          <p:nvPr/>
        </p:nvSpPr>
        <p:spPr>
          <a:xfrm>
            <a:off x="4568773" y="1952626"/>
            <a:ext cx="1691064" cy="498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36" y="0"/>
                </a:moveTo>
                <a:lnTo>
                  <a:pt x="18764" y="0"/>
                </a:lnTo>
                <a:cubicBezTo>
                  <a:pt x="20329" y="0"/>
                  <a:pt x="21600" y="4839"/>
                  <a:pt x="21600" y="10800"/>
                </a:cubicBezTo>
                <a:lnTo>
                  <a:pt x="21600" y="10800"/>
                </a:lnTo>
                <a:cubicBezTo>
                  <a:pt x="21600" y="16761"/>
                  <a:pt x="20329" y="21600"/>
                  <a:pt x="18764" y="21600"/>
                </a:cubicBezTo>
                <a:lnTo>
                  <a:pt x="2836" y="21600"/>
                </a:lnTo>
                <a:cubicBezTo>
                  <a:pt x="1271" y="21600"/>
                  <a:pt x="0" y="16761"/>
                  <a:pt x="0" y="10800"/>
                </a:cubicBezTo>
                <a:lnTo>
                  <a:pt x="0" y="10800"/>
                </a:lnTo>
                <a:cubicBezTo>
                  <a:pt x="0" y="4839"/>
                  <a:pt x="1271" y="0"/>
                  <a:pt x="2836" y="0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 algn="ctr"/>
            <a:r>
              <a:rPr lang="fr-CA" sz="1400" dirty="0">
                <a:latin typeface="Poppins" panose="00000500000000000000" pitchFamily="2" charset="0"/>
                <a:cs typeface="Poppins" panose="00000500000000000000" pitchFamily="2" charset="0"/>
              </a:rPr>
              <a:t>S</a:t>
            </a:r>
            <a:r>
              <a:rPr lang="en-US" altLang="zh-CN" sz="1400" dirty="0">
                <a:latin typeface="Poppins" panose="00000500000000000000" pitchFamily="2" charset="0"/>
                <a:cs typeface="Poppins" panose="00000500000000000000" pitchFamily="2" charset="0"/>
              </a:rPr>
              <a:t>imple replacement</a:t>
            </a:r>
            <a:endParaRPr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Date Placeholder 9">
            <a:extLst>
              <a:ext uri="{FF2B5EF4-FFF2-40B4-BE49-F238E27FC236}">
                <a16:creationId xmlns:a16="http://schemas.microsoft.com/office/drawing/2014/main" id="{21D71617-3CB4-C4C0-4A55-873226F3A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36015C31-09B6-E0C6-AA1E-908A3811B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4" name="Slide Number Placeholder 11">
            <a:extLst>
              <a:ext uri="{FF2B5EF4-FFF2-40B4-BE49-F238E27FC236}">
                <a16:creationId xmlns:a16="http://schemas.microsoft.com/office/drawing/2014/main" id="{8B9CE30C-BC49-3A39-0FC0-C1337AC5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43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92283762-38E4-D194-36EF-52676E2D578F}"/>
              </a:ext>
            </a:extLst>
          </p:cNvPr>
          <p:cNvSpPr txBox="1"/>
          <p:nvPr/>
        </p:nvSpPr>
        <p:spPr>
          <a:xfrm>
            <a:off x="495299" y="136525"/>
            <a:ext cx="8362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Methodology - Pipeline 2 Extract Imports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9496EF6-0258-6D3C-68AE-D8870AA4627D}"/>
              </a:ext>
            </a:extLst>
          </p:cNvPr>
          <p:cNvGrpSpPr/>
          <p:nvPr/>
        </p:nvGrpSpPr>
        <p:grpSpPr>
          <a:xfrm>
            <a:off x="686631" y="1259973"/>
            <a:ext cx="3478029" cy="1884232"/>
            <a:chOff x="210903" y="1632064"/>
            <a:chExt cx="3478029" cy="188423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BF1DF44-7E47-7D8D-BDD0-E851936AEBF0}"/>
                </a:ext>
              </a:extLst>
            </p:cNvPr>
            <p:cNvGrpSpPr/>
            <p:nvPr/>
          </p:nvGrpSpPr>
          <p:grpSpPr>
            <a:xfrm>
              <a:off x="210903" y="1632064"/>
              <a:ext cx="3478029" cy="1873534"/>
              <a:chOff x="5938156" y="2023975"/>
              <a:chExt cx="2569465" cy="551055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CAC5E79-02EE-C005-FC05-4B059768B446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7914E984-25A4-4CA7-321B-D5E360A293DC}"/>
                  </a:ext>
                </a:extLst>
              </p:cNvPr>
              <p:cNvGrpSpPr/>
              <p:nvPr/>
            </p:nvGrpSpPr>
            <p:grpSpPr>
              <a:xfrm>
                <a:off x="5938156" y="2023975"/>
                <a:ext cx="2569465" cy="551055"/>
                <a:chOff x="5921827" y="3617001"/>
                <a:chExt cx="2569465" cy="551055"/>
              </a:xfrm>
              <a:effectLst/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2865F59-AE75-1462-3BE5-07E54CC7BD32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72A53CF-C351-1E66-D909-C0E4FF74ECB5}"/>
                    </a:ext>
                  </a:extLst>
                </p:cNvPr>
                <p:cNvSpPr/>
                <p:nvPr/>
              </p:nvSpPr>
              <p:spPr>
                <a:xfrm>
                  <a:off x="5921827" y="3617001"/>
                  <a:ext cx="2569464" cy="110027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U</a:t>
                  </a:r>
                  <a:r>
                    <a:rPr lang="en-US" altLang="zh-CN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ser Input</a:t>
                  </a:r>
                  <a:endParaRPr lang="en-US" noProof="1">
                    <a:solidFill>
                      <a:schemeClr val="bg2">
                        <a:lumMod val="25000"/>
                      </a:schemeClr>
                    </a:solidFill>
                    <a:latin typeface="Poppins SemiBold" panose="00000700000000000000" pitchFamily="2" charset="0"/>
                    <a:ea typeface="Open Sans" panose="020B0606030504020204" pitchFamily="34" charset="0"/>
                    <a:cs typeface="Poppins SemiBold" panose="00000700000000000000" pitchFamily="2" charset="0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D5CE770-ED61-C49E-CCA5-41CCBB5DB00D}"/>
                </a:ext>
              </a:extLst>
            </p:cNvPr>
            <p:cNvSpPr/>
            <p:nvPr/>
          </p:nvSpPr>
          <p:spPr>
            <a:xfrm>
              <a:off x="287617" y="2182279"/>
              <a:ext cx="3389197" cy="13340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ImageJ Op Name 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b="1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Code Snippet 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Needed Input handle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Needed Output handle</a:t>
              </a:r>
            </a:p>
            <a:p>
              <a:pPr marL="285750" indent="-285750">
                <a:buFontTx/>
                <a:buChar char="-"/>
              </a:pPr>
              <a:endParaRPr lang="en-US" sz="1400" noProof="1">
                <a:solidFill>
                  <a:schemeClr val="tx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5394082-BC4E-A0D7-2AEF-1CB070F2F0B7}"/>
              </a:ext>
            </a:extLst>
          </p:cNvPr>
          <p:cNvGrpSpPr/>
          <p:nvPr/>
        </p:nvGrpSpPr>
        <p:grpSpPr>
          <a:xfrm>
            <a:off x="7026032" y="1112685"/>
            <a:ext cx="4049657" cy="4571454"/>
            <a:chOff x="210903" y="1632064"/>
            <a:chExt cx="3478029" cy="1873534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802F601-6EA3-0E56-82F1-39FDE2CAF5FD}"/>
                </a:ext>
              </a:extLst>
            </p:cNvPr>
            <p:cNvGrpSpPr/>
            <p:nvPr/>
          </p:nvGrpSpPr>
          <p:grpSpPr>
            <a:xfrm>
              <a:off x="210903" y="1632064"/>
              <a:ext cx="3478029" cy="1873534"/>
              <a:chOff x="5938156" y="2023975"/>
              <a:chExt cx="2569465" cy="55105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1471A1E-A200-6A22-459A-D33FF9BCD63E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D8B42156-3911-FADB-1741-E02B736CB7E5}"/>
                  </a:ext>
                </a:extLst>
              </p:cNvPr>
              <p:cNvGrpSpPr/>
              <p:nvPr/>
            </p:nvGrpSpPr>
            <p:grpSpPr>
              <a:xfrm>
                <a:off x="5938156" y="2023975"/>
                <a:ext cx="2569465" cy="551055"/>
                <a:chOff x="5921827" y="3617001"/>
                <a:chExt cx="2569465" cy="551055"/>
              </a:xfrm>
              <a:effectLst/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14761C7-BB71-C4AB-2702-485979DFFAB4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5AC375D6-7922-07B1-84BB-25087D307419}"/>
                    </a:ext>
                  </a:extLst>
                </p:cNvPr>
                <p:cNvSpPr/>
                <p:nvPr/>
              </p:nvSpPr>
              <p:spPr>
                <a:xfrm>
                  <a:off x="5921827" y="3617001"/>
                  <a:ext cx="2569464" cy="70284"/>
                </a:xfrm>
                <a:prstGeom prst="rect">
                  <a:avLst/>
                </a:prstGeom>
                <a:solidFill>
                  <a:schemeClr val="accent6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Node Specification</a:t>
                  </a:r>
                </a:p>
              </p:txBody>
            </p:sp>
          </p:grp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1631C53-40F8-252F-A631-C9F05BE5E08C}"/>
                </a:ext>
              </a:extLst>
            </p:cNvPr>
            <p:cNvSpPr/>
            <p:nvPr/>
          </p:nvSpPr>
          <p:spPr>
            <a:xfrm>
              <a:off x="210903" y="1897796"/>
              <a:ext cx="3389197" cy="4303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filter_median{ </a:t>
              </a:r>
            </a:p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 type: filter_median</a:t>
              </a:r>
            </a:p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 title: filter_median</a:t>
              </a:r>
            </a:p>
            <a:p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</a:t>
              </a:r>
            </a:p>
          </p:txBody>
        </p:sp>
      </p:grpSp>
      <p:sp>
        <p:nvSpPr>
          <p:cNvPr id="124" name="Shape">
            <a:extLst>
              <a:ext uri="{FF2B5EF4-FFF2-40B4-BE49-F238E27FC236}">
                <a16:creationId xmlns:a16="http://schemas.microsoft.com/office/drawing/2014/main" id="{8B6C9947-6F21-24D1-4E7A-E9FA85027CE8}"/>
              </a:ext>
            </a:extLst>
          </p:cNvPr>
          <p:cNvSpPr/>
          <p:nvPr/>
        </p:nvSpPr>
        <p:spPr>
          <a:xfrm>
            <a:off x="4915576" y="3429000"/>
            <a:ext cx="1691064" cy="498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36" y="0"/>
                </a:moveTo>
                <a:lnTo>
                  <a:pt x="18764" y="0"/>
                </a:lnTo>
                <a:cubicBezTo>
                  <a:pt x="20329" y="0"/>
                  <a:pt x="21600" y="4839"/>
                  <a:pt x="21600" y="10800"/>
                </a:cubicBezTo>
                <a:lnTo>
                  <a:pt x="21600" y="10800"/>
                </a:lnTo>
                <a:cubicBezTo>
                  <a:pt x="21600" y="16761"/>
                  <a:pt x="20329" y="21600"/>
                  <a:pt x="18764" y="21600"/>
                </a:cubicBezTo>
                <a:lnTo>
                  <a:pt x="2836" y="21600"/>
                </a:lnTo>
                <a:cubicBezTo>
                  <a:pt x="1271" y="21600"/>
                  <a:pt x="0" y="16761"/>
                  <a:pt x="0" y="10800"/>
                </a:cubicBezTo>
                <a:lnTo>
                  <a:pt x="0" y="10800"/>
                </a:lnTo>
                <a:cubicBezTo>
                  <a:pt x="0" y="4839"/>
                  <a:pt x="1271" y="0"/>
                  <a:pt x="2836" y="0"/>
                </a:cubicBezTo>
                <a:close/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 algn="ctr"/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AST code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E54699-B1E5-2541-9856-E16E93E9B7DA}"/>
              </a:ext>
            </a:extLst>
          </p:cNvPr>
          <p:cNvSpPr/>
          <p:nvPr/>
        </p:nvSpPr>
        <p:spPr>
          <a:xfrm>
            <a:off x="7026031" y="2576710"/>
            <a:ext cx="3946225" cy="392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      </a:t>
            </a:r>
            <a:r>
              <a:rPr lang="en-US" sz="1400" noProof="1">
                <a:solidFill>
                  <a:schemeClr val="accent5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externalmports :</a:t>
            </a:r>
            <a:r>
              <a:rPr lang="en-US" sz="1400" b="1" noProof="1">
                <a:solidFill>
                  <a:schemeClr val="accent5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400" noProof="1">
                <a:solidFill>
                  <a:schemeClr val="tx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30AEE7-2955-EA1E-6803-B92587CC6F1D}"/>
              </a:ext>
            </a:extLst>
          </p:cNvPr>
          <p:cNvGrpSpPr/>
          <p:nvPr/>
        </p:nvGrpSpPr>
        <p:grpSpPr>
          <a:xfrm>
            <a:off x="686631" y="3428999"/>
            <a:ext cx="3478029" cy="3038475"/>
            <a:chOff x="210903" y="1632064"/>
            <a:chExt cx="3478029" cy="187353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4D21C15-A53A-6C5F-A0AE-5197F4911E88}"/>
                </a:ext>
              </a:extLst>
            </p:cNvPr>
            <p:cNvGrpSpPr/>
            <p:nvPr/>
          </p:nvGrpSpPr>
          <p:grpSpPr>
            <a:xfrm>
              <a:off x="210903" y="1632064"/>
              <a:ext cx="3478029" cy="1873534"/>
              <a:chOff x="5938156" y="2023975"/>
              <a:chExt cx="2569465" cy="55105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7960F2-D35E-78D5-D473-519D63371BC5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0F4DE1D-E9D0-0BEB-F118-719EB59E0F32}"/>
                  </a:ext>
                </a:extLst>
              </p:cNvPr>
              <p:cNvGrpSpPr/>
              <p:nvPr/>
            </p:nvGrpSpPr>
            <p:grpSpPr>
              <a:xfrm>
                <a:off x="5938156" y="2023975"/>
                <a:ext cx="2569465" cy="551055"/>
                <a:chOff x="5921827" y="3617001"/>
                <a:chExt cx="2569465" cy="551055"/>
              </a:xfrm>
              <a:effectLst/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E0C557D-12B9-41F8-B96A-0A891CD30362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09AC9BB-28C7-E758-B448-111C4FC0225B}"/>
                    </a:ext>
                  </a:extLst>
                </p:cNvPr>
                <p:cNvSpPr/>
                <p:nvPr/>
              </p:nvSpPr>
              <p:spPr>
                <a:xfrm>
                  <a:off x="5921827" y="3617001"/>
                  <a:ext cx="2569464" cy="110027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Sample Code Snippet</a:t>
                  </a:r>
                </a:p>
              </p:txBody>
            </p:sp>
          </p:grp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7F0BF6-9F20-BFBE-7C79-83D64476B5AC}"/>
                </a:ext>
              </a:extLst>
            </p:cNvPr>
            <p:cNvSpPr/>
            <p:nvPr/>
          </p:nvSpPr>
          <p:spPr>
            <a:xfrm>
              <a:off x="299734" y="2006145"/>
              <a:ext cx="3389197" cy="59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285750" indent="-285750">
                <a:buFontTx/>
                <a:buChar char="-"/>
              </a:pPr>
              <a:r>
                <a:rPr lang="en-US" sz="1400" noProof="1">
                  <a:solidFill>
                    <a:schemeClr val="accent5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import imagej</a:t>
              </a:r>
            </a:p>
            <a:p>
              <a:pPr marL="285750" indent="-285750">
                <a:buFontTx/>
                <a:buChar char="-"/>
              </a:pPr>
              <a:r>
                <a:rPr lang="en-US" sz="1400" noProof="1">
                  <a:solidFill>
                    <a:schemeClr val="accent5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import scyjava as sj</a:t>
              </a:r>
            </a:p>
            <a:p>
              <a:pPr marL="285750" indent="-285750">
                <a:buFontTx/>
                <a:buChar char="-"/>
              </a:pPr>
              <a:r>
                <a:rPr lang="en-US" sz="1400" noProof="1">
                  <a:solidFill>
                    <a:schemeClr val="accent5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ij = imagej.init('sc.fiji:fiji:2.14.0')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CE9BF60-6419-DB1A-771B-F038DB6909D2}"/>
              </a:ext>
            </a:extLst>
          </p:cNvPr>
          <p:cNvSpPr/>
          <p:nvPr/>
        </p:nvSpPr>
        <p:spPr>
          <a:xfrm>
            <a:off x="763345" y="4948239"/>
            <a:ext cx="3377080" cy="1099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285750" indent="-285750">
              <a:buFontTx/>
              <a:buChar char="-"/>
            </a:pPr>
            <a:r>
              <a:rPr lang="en-US" sz="1400" noProof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result_image = ij.op().run("create.img",jimage</a:t>
            </a:r>
          </a:p>
          <a:p>
            <a:pPr marL="285750" indent="-285750">
              <a:buFontTx/>
              <a:buChar char="-"/>
            </a:pPr>
            <a:r>
              <a:rPr lang="en-US" sz="1400" noProof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result_image= ij.op().run(Op_name, ij.py.jargs(result_image, process_image, HyperSphereShape(range),None))</a:t>
            </a: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83D54B6C-C125-A647-7DE6-9FDF26E2F221}"/>
              </a:ext>
            </a:extLst>
          </p:cNvPr>
          <p:cNvSpPr/>
          <p:nvPr/>
        </p:nvSpPr>
        <p:spPr>
          <a:xfrm>
            <a:off x="3691068" y="3791781"/>
            <a:ext cx="1264336" cy="76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81" y="18636"/>
                </a:moveTo>
                <a:lnTo>
                  <a:pt x="2512" y="18636"/>
                </a:lnTo>
                <a:cubicBezTo>
                  <a:pt x="2315" y="17824"/>
                  <a:pt x="1847" y="17296"/>
                  <a:pt x="1305" y="17296"/>
                </a:cubicBezTo>
                <a:cubicBezTo>
                  <a:pt x="566" y="17296"/>
                  <a:pt x="0" y="18271"/>
                  <a:pt x="0" y="19448"/>
                </a:cubicBezTo>
                <a:cubicBezTo>
                  <a:pt x="0" y="20666"/>
                  <a:pt x="591" y="21600"/>
                  <a:pt x="1305" y="21600"/>
                </a:cubicBezTo>
                <a:cubicBezTo>
                  <a:pt x="1847" y="21600"/>
                  <a:pt x="2340" y="21032"/>
                  <a:pt x="2537" y="20260"/>
                </a:cubicBezTo>
                <a:lnTo>
                  <a:pt x="10000" y="20260"/>
                </a:lnTo>
                <a:lnTo>
                  <a:pt x="21600" y="1137"/>
                </a:lnTo>
                <a:lnTo>
                  <a:pt x="20910" y="0"/>
                </a:lnTo>
                <a:lnTo>
                  <a:pt x="9581" y="18636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>
              <a:solidFill>
                <a:schemeClr val="bg1"/>
              </a:solidFill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B0837A2-1F83-5FF0-6F67-673DFF492551}"/>
              </a:ext>
            </a:extLst>
          </p:cNvPr>
          <p:cNvSpPr/>
          <p:nvPr/>
        </p:nvSpPr>
        <p:spPr>
          <a:xfrm>
            <a:off x="6515022" y="2739745"/>
            <a:ext cx="1264336" cy="76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19" y="2964"/>
                </a:moveTo>
                <a:lnTo>
                  <a:pt x="19088" y="2964"/>
                </a:lnTo>
                <a:cubicBezTo>
                  <a:pt x="19285" y="3776"/>
                  <a:pt x="19753" y="4304"/>
                  <a:pt x="20295" y="4304"/>
                </a:cubicBezTo>
                <a:cubicBezTo>
                  <a:pt x="21034" y="4304"/>
                  <a:pt x="21600" y="3329"/>
                  <a:pt x="21600" y="2152"/>
                </a:cubicBezTo>
                <a:cubicBezTo>
                  <a:pt x="21600" y="934"/>
                  <a:pt x="21009" y="0"/>
                  <a:pt x="20295" y="0"/>
                </a:cubicBezTo>
                <a:cubicBezTo>
                  <a:pt x="19753" y="0"/>
                  <a:pt x="19260" y="568"/>
                  <a:pt x="19063" y="1340"/>
                </a:cubicBezTo>
                <a:lnTo>
                  <a:pt x="11600" y="1340"/>
                </a:lnTo>
                <a:lnTo>
                  <a:pt x="0" y="20463"/>
                </a:lnTo>
                <a:lnTo>
                  <a:pt x="690" y="21600"/>
                </a:lnTo>
                <a:lnTo>
                  <a:pt x="12019" y="2964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 dirty="0">
              <a:solidFill>
                <a:schemeClr val="bg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D7A7B189-45E2-58BE-A09A-9093330D9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6C3C3B2D-3CB5-A9B4-B232-E1DC97FDA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B50CCFD4-D485-C9F0-AC70-31A6A55B4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25</a:t>
            </a:fld>
            <a:endParaRPr lang="LID4096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190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92283762-38E4-D194-36EF-52676E2D578F}"/>
              </a:ext>
            </a:extLst>
          </p:cNvPr>
          <p:cNvSpPr txBox="1"/>
          <p:nvPr/>
        </p:nvSpPr>
        <p:spPr>
          <a:xfrm>
            <a:off x="495299" y="136525"/>
            <a:ext cx="8362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Methodology - Pipeline 2 Extract Imports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9496EF6-0258-6D3C-68AE-D8870AA4627D}"/>
              </a:ext>
            </a:extLst>
          </p:cNvPr>
          <p:cNvGrpSpPr/>
          <p:nvPr/>
        </p:nvGrpSpPr>
        <p:grpSpPr>
          <a:xfrm>
            <a:off x="686631" y="1259973"/>
            <a:ext cx="3478029" cy="1884232"/>
            <a:chOff x="210903" y="1632064"/>
            <a:chExt cx="3478029" cy="188423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BF1DF44-7E47-7D8D-BDD0-E851936AEBF0}"/>
                </a:ext>
              </a:extLst>
            </p:cNvPr>
            <p:cNvGrpSpPr/>
            <p:nvPr/>
          </p:nvGrpSpPr>
          <p:grpSpPr>
            <a:xfrm>
              <a:off x="210903" y="1632064"/>
              <a:ext cx="3478029" cy="1873534"/>
              <a:chOff x="5938156" y="2023975"/>
              <a:chExt cx="2569465" cy="551055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CAC5E79-02EE-C005-FC05-4B059768B446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7914E984-25A4-4CA7-321B-D5E360A293DC}"/>
                  </a:ext>
                </a:extLst>
              </p:cNvPr>
              <p:cNvGrpSpPr/>
              <p:nvPr/>
            </p:nvGrpSpPr>
            <p:grpSpPr>
              <a:xfrm>
                <a:off x="5938156" y="2023975"/>
                <a:ext cx="2569465" cy="551055"/>
                <a:chOff x="5921827" y="3617001"/>
                <a:chExt cx="2569465" cy="551055"/>
              </a:xfrm>
              <a:effectLst/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2865F59-AE75-1462-3BE5-07E54CC7BD32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72A53CF-C351-1E66-D909-C0E4FF74ECB5}"/>
                    </a:ext>
                  </a:extLst>
                </p:cNvPr>
                <p:cNvSpPr/>
                <p:nvPr/>
              </p:nvSpPr>
              <p:spPr>
                <a:xfrm>
                  <a:off x="5921827" y="3617001"/>
                  <a:ext cx="2569464" cy="110027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U</a:t>
                  </a:r>
                  <a:r>
                    <a:rPr lang="en-US" altLang="zh-CN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ser Input</a:t>
                  </a:r>
                  <a:endParaRPr lang="en-US" noProof="1">
                    <a:solidFill>
                      <a:schemeClr val="bg2">
                        <a:lumMod val="25000"/>
                      </a:schemeClr>
                    </a:solidFill>
                    <a:latin typeface="Poppins SemiBold" panose="00000700000000000000" pitchFamily="2" charset="0"/>
                    <a:ea typeface="Open Sans" panose="020B0606030504020204" pitchFamily="34" charset="0"/>
                    <a:cs typeface="Poppins SemiBold" panose="00000700000000000000" pitchFamily="2" charset="0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D5CE770-ED61-C49E-CCA5-41CCBB5DB00D}"/>
                </a:ext>
              </a:extLst>
            </p:cNvPr>
            <p:cNvSpPr/>
            <p:nvPr/>
          </p:nvSpPr>
          <p:spPr>
            <a:xfrm>
              <a:off x="287617" y="2182279"/>
              <a:ext cx="3389197" cy="13340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ImageJ Op Name 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b="1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Code Snippet 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Needed Input handle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Needed Output handle</a:t>
              </a:r>
            </a:p>
            <a:p>
              <a:pPr marL="285750" indent="-285750">
                <a:buFontTx/>
                <a:buChar char="-"/>
              </a:pPr>
              <a:endParaRPr lang="en-US" sz="1400" noProof="1">
                <a:solidFill>
                  <a:schemeClr val="tx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5394082-BC4E-A0D7-2AEF-1CB070F2F0B7}"/>
              </a:ext>
            </a:extLst>
          </p:cNvPr>
          <p:cNvGrpSpPr/>
          <p:nvPr/>
        </p:nvGrpSpPr>
        <p:grpSpPr>
          <a:xfrm>
            <a:off x="7026032" y="1112685"/>
            <a:ext cx="4049657" cy="4571454"/>
            <a:chOff x="210903" y="1632064"/>
            <a:chExt cx="3478029" cy="1873534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802F601-6EA3-0E56-82F1-39FDE2CAF5FD}"/>
                </a:ext>
              </a:extLst>
            </p:cNvPr>
            <p:cNvGrpSpPr/>
            <p:nvPr/>
          </p:nvGrpSpPr>
          <p:grpSpPr>
            <a:xfrm>
              <a:off x="210903" y="1632064"/>
              <a:ext cx="3478029" cy="1873534"/>
              <a:chOff x="5938156" y="2023975"/>
              <a:chExt cx="2569465" cy="55105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1471A1E-A200-6A22-459A-D33FF9BCD63E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D8B42156-3911-FADB-1741-E02B736CB7E5}"/>
                  </a:ext>
                </a:extLst>
              </p:cNvPr>
              <p:cNvGrpSpPr/>
              <p:nvPr/>
            </p:nvGrpSpPr>
            <p:grpSpPr>
              <a:xfrm>
                <a:off x="5938156" y="2023975"/>
                <a:ext cx="2569465" cy="551055"/>
                <a:chOff x="5921827" y="3617001"/>
                <a:chExt cx="2569465" cy="551055"/>
              </a:xfrm>
              <a:effectLst/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14761C7-BB71-C4AB-2702-485979DFFAB4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5AC375D6-7922-07B1-84BB-25087D307419}"/>
                    </a:ext>
                  </a:extLst>
                </p:cNvPr>
                <p:cNvSpPr/>
                <p:nvPr/>
              </p:nvSpPr>
              <p:spPr>
                <a:xfrm>
                  <a:off x="5921827" y="3617001"/>
                  <a:ext cx="2569464" cy="70284"/>
                </a:xfrm>
                <a:prstGeom prst="rect">
                  <a:avLst/>
                </a:prstGeom>
                <a:solidFill>
                  <a:schemeClr val="accent6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Node Specification</a:t>
                  </a:r>
                </a:p>
              </p:txBody>
            </p:sp>
          </p:grp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1631C53-40F8-252F-A631-C9F05BE5E08C}"/>
                </a:ext>
              </a:extLst>
            </p:cNvPr>
            <p:cNvSpPr/>
            <p:nvPr/>
          </p:nvSpPr>
          <p:spPr>
            <a:xfrm>
              <a:off x="210903" y="1897796"/>
              <a:ext cx="3389197" cy="4303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filter_median{ </a:t>
              </a:r>
            </a:p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 type: filter_median</a:t>
              </a:r>
            </a:p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 title: filter_median</a:t>
              </a:r>
            </a:p>
            <a:p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</a:t>
              </a:r>
            </a:p>
          </p:txBody>
        </p:sp>
      </p:grpSp>
      <p:sp>
        <p:nvSpPr>
          <p:cNvPr id="124" name="Shape">
            <a:extLst>
              <a:ext uri="{FF2B5EF4-FFF2-40B4-BE49-F238E27FC236}">
                <a16:creationId xmlns:a16="http://schemas.microsoft.com/office/drawing/2014/main" id="{8B6C9947-6F21-24D1-4E7A-E9FA85027CE8}"/>
              </a:ext>
            </a:extLst>
          </p:cNvPr>
          <p:cNvSpPr/>
          <p:nvPr/>
        </p:nvSpPr>
        <p:spPr>
          <a:xfrm>
            <a:off x="4915576" y="3429000"/>
            <a:ext cx="1691064" cy="498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36" y="0"/>
                </a:moveTo>
                <a:lnTo>
                  <a:pt x="18764" y="0"/>
                </a:lnTo>
                <a:cubicBezTo>
                  <a:pt x="20329" y="0"/>
                  <a:pt x="21600" y="4839"/>
                  <a:pt x="21600" y="10800"/>
                </a:cubicBezTo>
                <a:lnTo>
                  <a:pt x="21600" y="10800"/>
                </a:lnTo>
                <a:cubicBezTo>
                  <a:pt x="21600" y="16761"/>
                  <a:pt x="20329" y="21600"/>
                  <a:pt x="18764" y="21600"/>
                </a:cubicBezTo>
                <a:lnTo>
                  <a:pt x="2836" y="21600"/>
                </a:lnTo>
                <a:cubicBezTo>
                  <a:pt x="1271" y="21600"/>
                  <a:pt x="0" y="16761"/>
                  <a:pt x="0" y="10800"/>
                </a:cubicBezTo>
                <a:lnTo>
                  <a:pt x="0" y="10800"/>
                </a:lnTo>
                <a:cubicBezTo>
                  <a:pt x="0" y="4839"/>
                  <a:pt x="1271" y="0"/>
                  <a:pt x="2836" y="0"/>
                </a:cubicBezTo>
                <a:close/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 algn="ctr"/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AST code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E54699-B1E5-2541-9856-E16E93E9B7DA}"/>
              </a:ext>
            </a:extLst>
          </p:cNvPr>
          <p:cNvSpPr/>
          <p:nvPr/>
        </p:nvSpPr>
        <p:spPr>
          <a:xfrm>
            <a:off x="7026031" y="2576710"/>
            <a:ext cx="3946225" cy="392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      </a:t>
            </a:r>
            <a:r>
              <a:rPr lang="en-US" sz="1400" noProof="1">
                <a:solidFill>
                  <a:schemeClr val="accent5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externalmports :</a:t>
            </a:r>
            <a:r>
              <a:rPr lang="en-US" sz="1400" b="1" noProof="1">
                <a:solidFill>
                  <a:schemeClr val="accent5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400" noProof="1">
                <a:solidFill>
                  <a:schemeClr val="tx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30AEE7-2955-EA1E-6803-B92587CC6F1D}"/>
              </a:ext>
            </a:extLst>
          </p:cNvPr>
          <p:cNvGrpSpPr/>
          <p:nvPr/>
        </p:nvGrpSpPr>
        <p:grpSpPr>
          <a:xfrm>
            <a:off x="686631" y="3428999"/>
            <a:ext cx="3478029" cy="3038475"/>
            <a:chOff x="210903" y="1632064"/>
            <a:chExt cx="3478029" cy="187353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4D21C15-A53A-6C5F-A0AE-5197F4911E88}"/>
                </a:ext>
              </a:extLst>
            </p:cNvPr>
            <p:cNvGrpSpPr/>
            <p:nvPr/>
          </p:nvGrpSpPr>
          <p:grpSpPr>
            <a:xfrm>
              <a:off x="210903" y="1632064"/>
              <a:ext cx="3478029" cy="1873534"/>
              <a:chOff x="5938156" y="2023975"/>
              <a:chExt cx="2569465" cy="55105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7960F2-D35E-78D5-D473-519D63371BC5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0F4DE1D-E9D0-0BEB-F118-719EB59E0F32}"/>
                  </a:ext>
                </a:extLst>
              </p:cNvPr>
              <p:cNvGrpSpPr/>
              <p:nvPr/>
            </p:nvGrpSpPr>
            <p:grpSpPr>
              <a:xfrm>
                <a:off x="5938156" y="2023975"/>
                <a:ext cx="2569465" cy="551055"/>
                <a:chOff x="5921827" y="3617001"/>
                <a:chExt cx="2569465" cy="551055"/>
              </a:xfrm>
              <a:effectLst/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E0C557D-12B9-41F8-B96A-0A891CD30362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09AC9BB-28C7-E758-B448-111C4FC0225B}"/>
                    </a:ext>
                  </a:extLst>
                </p:cNvPr>
                <p:cNvSpPr/>
                <p:nvPr/>
              </p:nvSpPr>
              <p:spPr>
                <a:xfrm>
                  <a:off x="5921827" y="3617001"/>
                  <a:ext cx="2569464" cy="110027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Sample Code Snippet</a:t>
                  </a:r>
                </a:p>
              </p:txBody>
            </p:sp>
          </p:grp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7F0BF6-9F20-BFBE-7C79-83D64476B5AC}"/>
                </a:ext>
              </a:extLst>
            </p:cNvPr>
            <p:cNvSpPr/>
            <p:nvPr/>
          </p:nvSpPr>
          <p:spPr>
            <a:xfrm>
              <a:off x="299734" y="2006145"/>
              <a:ext cx="3389197" cy="59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285750" indent="-285750">
                <a:buFontTx/>
                <a:buChar char="-"/>
              </a:pPr>
              <a:endParaRPr lang="en-US" sz="1400" noProof="1">
                <a:solidFill>
                  <a:schemeClr val="accent5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CE9BF60-6419-DB1A-771B-F038DB6909D2}"/>
              </a:ext>
            </a:extLst>
          </p:cNvPr>
          <p:cNvSpPr/>
          <p:nvPr/>
        </p:nvSpPr>
        <p:spPr>
          <a:xfrm>
            <a:off x="763345" y="4948239"/>
            <a:ext cx="3377080" cy="1099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285750" indent="-285750">
              <a:buFontTx/>
              <a:buChar char="-"/>
            </a:pPr>
            <a:r>
              <a:rPr lang="en-US" sz="1400" noProof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result_image = ij.op().run("create.img",jimage</a:t>
            </a:r>
          </a:p>
          <a:p>
            <a:pPr marL="285750" indent="-285750">
              <a:buFontTx/>
              <a:buChar char="-"/>
            </a:pPr>
            <a:r>
              <a:rPr lang="en-US" sz="1400" noProof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result_image= ij.op().run(Op_name, ij.py.jargs(result_image, process_image, HyperSphereShape(range),None))</a:t>
            </a: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83D54B6C-C125-A647-7DE6-9FDF26E2F221}"/>
              </a:ext>
            </a:extLst>
          </p:cNvPr>
          <p:cNvSpPr/>
          <p:nvPr/>
        </p:nvSpPr>
        <p:spPr>
          <a:xfrm>
            <a:off x="3691068" y="3791781"/>
            <a:ext cx="1264336" cy="76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81" y="18636"/>
                </a:moveTo>
                <a:lnTo>
                  <a:pt x="2512" y="18636"/>
                </a:lnTo>
                <a:cubicBezTo>
                  <a:pt x="2315" y="17824"/>
                  <a:pt x="1847" y="17296"/>
                  <a:pt x="1305" y="17296"/>
                </a:cubicBezTo>
                <a:cubicBezTo>
                  <a:pt x="566" y="17296"/>
                  <a:pt x="0" y="18271"/>
                  <a:pt x="0" y="19448"/>
                </a:cubicBezTo>
                <a:cubicBezTo>
                  <a:pt x="0" y="20666"/>
                  <a:pt x="591" y="21600"/>
                  <a:pt x="1305" y="21600"/>
                </a:cubicBezTo>
                <a:cubicBezTo>
                  <a:pt x="1847" y="21600"/>
                  <a:pt x="2340" y="21032"/>
                  <a:pt x="2537" y="20260"/>
                </a:cubicBezTo>
                <a:lnTo>
                  <a:pt x="10000" y="20260"/>
                </a:lnTo>
                <a:lnTo>
                  <a:pt x="21600" y="1137"/>
                </a:lnTo>
                <a:lnTo>
                  <a:pt x="20910" y="0"/>
                </a:lnTo>
                <a:lnTo>
                  <a:pt x="9581" y="18636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>
              <a:solidFill>
                <a:schemeClr val="bg1"/>
              </a:solidFill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B0837A2-1F83-5FF0-6F67-673DFF492551}"/>
              </a:ext>
            </a:extLst>
          </p:cNvPr>
          <p:cNvSpPr/>
          <p:nvPr/>
        </p:nvSpPr>
        <p:spPr>
          <a:xfrm>
            <a:off x="6515022" y="2739745"/>
            <a:ext cx="1264336" cy="76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19" y="2964"/>
                </a:moveTo>
                <a:lnTo>
                  <a:pt x="19088" y="2964"/>
                </a:lnTo>
                <a:cubicBezTo>
                  <a:pt x="19285" y="3776"/>
                  <a:pt x="19753" y="4304"/>
                  <a:pt x="20295" y="4304"/>
                </a:cubicBezTo>
                <a:cubicBezTo>
                  <a:pt x="21034" y="4304"/>
                  <a:pt x="21600" y="3329"/>
                  <a:pt x="21600" y="2152"/>
                </a:cubicBezTo>
                <a:cubicBezTo>
                  <a:pt x="21600" y="934"/>
                  <a:pt x="21009" y="0"/>
                  <a:pt x="20295" y="0"/>
                </a:cubicBezTo>
                <a:cubicBezTo>
                  <a:pt x="19753" y="0"/>
                  <a:pt x="19260" y="568"/>
                  <a:pt x="19063" y="1340"/>
                </a:cubicBezTo>
                <a:lnTo>
                  <a:pt x="11600" y="1340"/>
                </a:lnTo>
                <a:lnTo>
                  <a:pt x="0" y="20463"/>
                </a:lnTo>
                <a:lnTo>
                  <a:pt x="690" y="21600"/>
                </a:lnTo>
                <a:lnTo>
                  <a:pt x="12019" y="2964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FBC8F1-D781-D287-6545-521177CDBA0C}"/>
              </a:ext>
            </a:extLst>
          </p:cNvPr>
          <p:cNvSpPr txBox="1"/>
          <p:nvPr/>
        </p:nvSpPr>
        <p:spPr>
          <a:xfrm>
            <a:off x="8025306" y="2915019"/>
            <a:ext cx="2946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noProof="1">
                <a:solidFill>
                  <a:schemeClr val="accent5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import imagej</a:t>
            </a:r>
          </a:p>
          <a:p>
            <a:pPr marL="285750" indent="-285750">
              <a:buFontTx/>
              <a:buChar char="-"/>
            </a:pPr>
            <a:r>
              <a:rPr lang="en-US" sz="1200" noProof="1">
                <a:solidFill>
                  <a:schemeClr val="accent5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import scyjava as sj</a:t>
            </a:r>
          </a:p>
          <a:p>
            <a:pPr marL="285750" indent="-285750">
              <a:buFontTx/>
              <a:buChar char="-"/>
            </a:pPr>
            <a:r>
              <a:rPr lang="en-US" sz="1200" noProof="1">
                <a:solidFill>
                  <a:schemeClr val="accent5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ij = imagej.init('sc.fiji:fiji:2.14.0')</a:t>
            </a: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02091878-8CDE-1AC2-79D1-628B2938F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15" name="Footer Placeholder 10">
            <a:extLst>
              <a:ext uri="{FF2B5EF4-FFF2-40B4-BE49-F238E27FC236}">
                <a16:creationId xmlns:a16="http://schemas.microsoft.com/office/drawing/2014/main" id="{AB28F280-4A2C-D494-68DE-B2123F9A5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A36B7C39-4CF3-3BA6-AEB0-D31AC649C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02877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92283762-38E4-D194-36EF-52676E2D578F}"/>
              </a:ext>
            </a:extLst>
          </p:cNvPr>
          <p:cNvSpPr txBox="1"/>
          <p:nvPr/>
        </p:nvSpPr>
        <p:spPr>
          <a:xfrm>
            <a:off x="495299" y="136525"/>
            <a:ext cx="8972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Methodology - Pipeline 3 Format codeGenerator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9496EF6-0258-6D3C-68AE-D8870AA4627D}"/>
              </a:ext>
            </a:extLst>
          </p:cNvPr>
          <p:cNvGrpSpPr/>
          <p:nvPr/>
        </p:nvGrpSpPr>
        <p:grpSpPr>
          <a:xfrm>
            <a:off x="686631" y="1259973"/>
            <a:ext cx="3478029" cy="1884232"/>
            <a:chOff x="210903" y="1632064"/>
            <a:chExt cx="3478029" cy="188423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BF1DF44-7E47-7D8D-BDD0-E851936AEBF0}"/>
                </a:ext>
              </a:extLst>
            </p:cNvPr>
            <p:cNvGrpSpPr/>
            <p:nvPr/>
          </p:nvGrpSpPr>
          <p:grpSpPr>
            <a:xfrm>
              <a:off x="210903" y="1632064"/>
              <a:ext cx="3478029" cy="1873534"/>
              <a:chOff x="5938156" y="2023975"/>
              <a:chExt cx="2569465" cy="551055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CAC5E79-02EE-C005-FC05-4B059768B446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7914E984-25A4-4CA7-321B-D5E360A293DC}"/>
                  </a:ext>
                </a:extLst>
              </p:cNvPr>
              <p:cNvGrpSpPr/>
              <p:nvPr/>
            </p:nvGrpSpPr>
            <p:grpSpPr>
              <a:xfrm>
                <a:off x="5938156" y="2023975"/>
                <a:ext cx="2569465" cy="551055"/>
                <a:chOff x="5921827" y="3617001"/>
                <a:chExt cx="2569465" cy="551055"/>
              </a:xfrm>
              <a:effectLst/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2865F59-AE75-1462-3BE5-07E54CC7BD32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72A53CF-C351-1E66-D909-C0E4FF74ECB5}"/>
                    </a:ext>
                  </a:extLst>
                </p:cNvPr>
                <p:cNvSpPr/>
                <p:nvPr/>
              </p:nvSpPr>
              <p:spPr>
                <a:xfrm>
                  <a:off x="5921827" y="3617001"/>
                  <a:ext cx="2569464" cy="110027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U</a:t>
                  </a:r>
                  <a:r>
                    <a:rPr lang="en-US" altLang="zh-CN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ser Input</a:t>
                  </a:r>
                  <a:endParaRPr lang="en-US" noProof="1">
                    <a:solidFill>
                      <a:schemeClr val="bg2">
                        <a:lumMod val="25000"/>
                      </a:schemeClr>
                    </a:solidFill>
                    <a:latin typeface="Poppins SemiBold" panose="00000700000000000000" pitchFamily="2" charset="0"/>
                    <a:ea typeface="Open Sans" panose="020B0606030504020204" pitchFamily="34" charset="0"/>
                    <a:cs typeface="Poppins SemiBold" panose="00000700000000000000" pitchFamily="2" charset="0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D5CE770-ED61-C49E-CCA5-41CCBB5DB00D}"/>
                </a:ext>
              </a:extLst>
            </p:cNvPr>
            <p:cNvSpPr/>
            <p:nvPr/>
          </p:nvSpPr>
          <p:spPr>
            <a:xfrm>
              <a:off x="287617" y="2182279"/>
              <a:ext cx="3389197" cy="13340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ImageJ Op Name 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b="1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Code Snippet 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b="1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Needed Input handle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b="1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Needed Output handle</a:t>
              </a:r>
            </a:p>
            <a:p>
              <a:pPr marL="285750" indent="-285750">
                <a:buFontTx/>
                <a:buChar char="-"/>
              </a:pPr>
              <a:endParaRPr lang="en-US" sz="1400" noProof="1">
                <a:solidFill>
                  <a:schemeClr val="tx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5394082-BC4E-A0D7-2AEF-1CB070F2F0B7}"/>
              </a:ext>
            </a:extLst>
          </p:cNvPr>
          <p:cNvGrpSpPr/>
          <p:nvPr/>
        </p:nvGrpSpPr>
        <p:grpSpPr>
          <a:xfrm>
            <a:off x="7026032" y="1112685"/>
            <a:ext cx="4049657" cy="4571454"/>
            <a:chOff x="210903" y="1632064"/>
            <a:chExt cx="3478029" cy="1873534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802F601-6EA3-0E56-82F1-39FDE2CAF5FD}"/>
                </a:ext>
              </a:extLst>
            </p:cNvPr>
            <p:cNvGrpSpPr/>
            <p:nvPr/>
          </p:nvGrpSpPr>
          <p:grpSpPr>
            <a:xfrm>
              <a:off x="210903" y="1632064"/>
              <a:ext cx="3478029" cy="1873534"/>
              <a:chOff x="5938156" y="2023975"/>
              <a:chExt cx="2569465" cy="55105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1471A1E-A200-6A22-459A-D33FF9BCD63E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D8B42156-3911-FADB-1741-E02B736CB7E5}"/>
                  </a:ext>
                </a:extLst>
              </p:cNvPr>
              <p:cNvGrpSpPr/>
              <p:nvPr/>
            </p:nvGrpSpPr>
            <p:grpSpPr>
              <a:xfrm>
                <a:off x="5938156" y="2023975"/>
                <a:ext cx="2569465" cy="551055"/>
                <a:chOff x="5921827" y="3617001"/>
                <a:chExt cx="2569465" cy="551055"/>
              </a:xfrm>
              <a:effectLst/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14761C7-BB71-C4AB-2702-485979DFFAB4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5AC375D6-7922-07B1-84BB-25087D307419}"/>
                    </a:ext>
                  </a:extLst>
                </p:cNvPr>
                <p:cNvSpPr/>
                <p:nvPr/>
              </p:nvSpPr>
              <p:spPr>
                <a:xfrm>
                  <a:off x="5921827" y="3617001"/>
                  <a:ext cx="2569464" cy="70284"/>
                </a:xfrm>
                <a:prstGeom prst="rect">
                  <a:avLst/>
                </a:prstGeom>
                <a:solidFill>
                  <a:schemeClr val="accent6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Node Specification</a:t>
                  </a:r>
                </a:p>
              </p:txBody>
            </p:sp>
          </p:grp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1631C53-40F8-252F-A631-C9F05BE5E08C}"/>
                </a:ext>
              </a:extLst>
            </p:cNvPr>
            <p:cNvSpPr/>
            <p:nvPr/>
          </p:nvSpPr>
          <p:spPr>
            <a:xfrm>
              <a:off x="210903" y="1897796"/>
              <a:ext cx="3389197" cy="4303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filter_median{ </a:t>
              </a:r>
            </a:p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 type: filter_median</a:t>
              </a:r>
            </a:p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 title: filter_median</a:t>
              </a:r>
            </a:p>
            <a:p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</a:t>
              </a:r>
            </a:p>
          </p:txBody>
        </p:sp>
      </p:grpSp>
      <p:sp>
        <p:nvSpPr>
          <p:cNvPr id="124" name="Shape">
            <a:extLst>
              <a:ext uri="{FF2B5EF4-FFF2-40B4-BE49-F238E27FC236}">
                <a16:creationId xmlns:a16="http://schemas.microsoft.com/office/drawing/2014/main" id="{8B6C9947-6F21-24D1-4E7A-E9FA85027CE8}"/>
              </a:ext>
            </a:extLst>
          </p:cNvPr>
          <p:cNvSpPr/>
          <p:nvPr/>
        </p:nvSpPr>
        <p:spPr>
          <a:xfrm>
            <a:off x="4809104" y="4164032"/>
            <a:ext cx="1691064" cy="498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36" y="0"/>
                </a:moveTo>
                <a:lnTo>
                  <a:pt x="18764" y="0"/>
                </a:lnTo>
                <a:cubicBezTo>
                  <a:pt x="20329" y="0"/>
                  <a:pt x="21600" y="4839"/>
                  <a:pt x="21600" y="10800"/>
                </a:cubicBezTo>
                <a:lnTo>
                  <a:pt x="21600" y="10800"/>
                </a:lnTo>
                <a:cubicBezTo>
                  <a:pt x="21600" y="16761"/>
                  <a:pt x="20329" y="21600"/>
                  <a:pt x="18764" y="21600"/>
                </a:cubicBezTo>
                <a:lnTo>
                  <a:pt x="2836" y="21600"/>
                </a:lnTo>
                <a:cubicBezTo>
                  <a:pt x="1271" y="21600"/>
                  <a:pt x="0" y="16761"/>
                  <a:pt x="0" y="10800"/>
                </a:cubicBezTo>
                <a:lnTo>
                  <a:pt x="0" y="10800"/>
                </a:lnTo>
                <a:cubicBezTo>
                  <a:pt x="0" y="4839"/>
                  <a:pt x="1271" y="0"/>
                  <a:pt x="2836" y="0"/>
                </a:cubicBezTo>
                <a:close/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 algn="ctr"/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Specific </a:t>
            </a:r>
            <a:r>
              <a:rPr lang="en-US" altLang="zh-CN" sz="1400" dirty="0">
                <a:latin typeface="Poppins" panose="00000500000000000000" pitchFamily="2" charset="0"/>
                <a:cs typeface="Poppins" panose="00000500000000000000" pitchFamily="2" charset="0"/>
              </a:rPr>
              <a:t>code formatting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E54699-B1E5-2541-9856-E16E93E9B7DA}"/>
              </a:ext>
            </a:extLst>
          </p:cNvPr>
          <p:cNvSpPr/>
          <p:nvPr/>
        </p:nvSpPr>
        <p:spPr>
          <a:xfrm>
            <a:off x="7026031" y="2576710"/>
            <a:ext cx="3946225" cy="392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      externalmports :</a:t>
            </a:r>
            <a:r>
              <a:rPr lang="en-US" sz="1400" b="1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30AEE7-2955-EA1E-6803-B92587CC6F1D}"/>
              </a:ext>
            </a:extLst>
          </p:cNvPr>
          <p:cNvGrpSpPr/>
          <p:nvPr/>
        </p:nvGrpSpPr>
        <p:grpSpPr>
          <a:xfrm>
            <a:off x="686631" y="3428999"/>
            <a:ext cx="3478029" cy="3038475"/>
            <a:chOff x="210903" y="1632064"/>
            <a:chExt cx="3478029" cy="187353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4D21C15-A53A-6C5F-A0AE-5197F4911E88}"/>
                </a:ext>
              </a:extLst>
            </p:cNvPr>
            <p:cNvGrpSpPr/>
            <p:nvPr/>
          </p:nvGrpSpPr>
          <p:grpSpPr>
            <a:xfrm>
              <a:off x="210903" y="1632064"/>
              <a:ext cx="3478029" cy="1873534"/>
              <a:chOff x="5938156" y="2023975"/>
              <a:chExt cx="2569465" cy="55105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7960F2-D35E-78D5-D473-519D63371BC5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0F4DE1D-E9D0-0BEB-F118-719EB59E0F32}"/>
                  </a:ext>
                </a:extLst>
              </p:cNvPr>
              <p:cNvGrpSpPr/>
              <p:nvPr/>
            </p:nvGrpSpPr>
            <p:grpSpPr>
              <a:xfrm>
                <a:off x="5938156" y="2023975"/>
                <a:ext cx="2569465" cy="551055"/>
                <a:chOff x="5921827" y="3617001"/>
                <a:chExt cx="2569465" cy="551055"/>
              </a:xfrm>
              <a:effectLst/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E0C557D-12B9-41F8-B96A-0A891CD30362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09AC9BB-28C7-E758-B448-111C4FC0225B}"/>
                    </a:ext>
                  </a:extLst>
                </p:cNvPr>
                <p:cNvSpPr/>
                <p:nvPr/>
              </p:nvSpPr>
              <p:spPr>
                <a:xfrm>
                  <a:off x="5921827" y="3617001"/>
                  <a:ext cx="2569464" cy="110027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Sample Code Snippet</a:t>
                  </a:r>
                </a:p>
              </p:txBody>
            </p:sp>
          </p:grp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7F0BF6-9F20-BFBE-7C79-83D64476B5AC}"/>
                </a:ext>
              </a:extLst>
            </p:cNvPr>
            <p:cNvSpPr/>
            <p:nvPr/>
          </p:nvSpPr>
          <p:spPr>
            <a:xfrm>
              <a:off x="299734" y="2006145"/>
              <a:ext cx="3389197" cy="59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285750" indent="-285750">
                <a:buFontTx/>
                <a:buChar char="-"/>
              </a:pPr>
              <a:endParaRPr lang="en-US" sz="1400" noProof="1">
                <a:solidFill>
                  <a:schemeClr val="accent5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CE9BF60-6419-DB1A-771B-F038DB6909D2}"/>
              </a:ext>
            </a:extLst>
          </p:cNvPr>
          <p:cNvSpPr/>
          <p:nvPr/>
        </p:nvSpPr>
        <p:spPr>
          <a:xfrm>
            <a:off x="731164" y="4265919"/>
            <a:ext cx="3377080" cy="1249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285750" indent="-285750">
              <a:buFontTx/>
              <a:buChar char="-"/>
            </a:pPr>
            <a:r>
              <a:rPr lang="en-US" sz="1400" noProof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result_image = ij.op().run("create.img",jimage</a:t>
            </a:r>
          </a:p>
          <a:p>
            <a:pPr marL="285750" indent="-285750">
              <a:buFontTx/>
              <a:buChar char="-"/>
            </a:pPr>
            <a:r>
              <a:rPr lang="en-US" sz="1400" noProof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result_image= ij.op().run(Op_name, ij.py.jargs(result_image, process_image, HyperSphereShape(range),None))</a:t>
            </a: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B0837A2-1F83-5FF0-6F67-673DFF492551}"/>
              </a:ext>
            </a:extLst>
          </p:cNvPr>
          <p:cNvSpPr/>
          <p:nvPr/>
        </p:nvSpPr>
        <p:spPr>
          <a:xfrm>
            <a:off x="6474796" y="3745045"/>
            <a:ext cx="1096531" cy="665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19" y="2964"/>
                </a:moveTo>
                <a:lnTo>
                  <a:pt x="19088" y="2964"/>
                </a:lnTo>
                <a:cubicBezTo>
                  <a:pt x="19285" y="3776"/>
                  <a:pt x="19753" y="4304"/>
                  <a:pt x="20295" y="4304"/>
                </a:cubicBezTo>
                <a:cubicBezTo>
                  <a:pt x="21034" y="4304"/>
                  <a:pt x="21600" y="3329"/>
                  <a:pt x="21600" y="2152"/>
                </a:cubicBezTo>
                <a:cubicBezTo>
                  <a:pt x="21600" y="934"/>
                  <a:pt x="21009" y="0"/>
                  <a:pt x="20295" y="0"/>
                </a:cubicBezTo>
                <a:cubicBezTo>
                  <a:pt x="19753" y="0"/>
                  <a:pt x="19260" y="568"/>
                  <a:pt x="19063" y="1340"/>
                </a:cubicBezTo>
                <a:lnTo>
                  <a:pt x="11600" y="1340"/>
                </a:lnTo>
                <a:lnTo>
                  <a:pt x="0" y="20463"/>
                </a:lnTo>
                <a:lnTo>
                  <a:pt x="690" y="21600"/>
                </a:lnTo>
                <a:lnTo>
                  <a:pt x="12019" y="296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FBC8F1-D781-D287-6545-521177CDBA0C}"/>
              </a:ext>
            </a:extLst>
          </p:cNvPr>
          <p:cNvSpPr txBox="1"/>
          <p:nvPr/>
        </p:nvSpPr>
        <p:spPr>
          <a:xfrm>
            <a:off x="8025306" y="2915019"/>
            <a:ext cx="2946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import imagej</a:t>
            </a:r>
          </a:p>
          <a:p>
            <a:pPr marL="285750" indent="-285750">
              <a:buFontTx/>
              <a:buChar char="-"/>
            </a:pPr>
            <a:r>
              <a:rPr lang="en-US" sz="12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import scyjava as sj</a:t>
            </a:r>
          </a:p>
          <a:p>
            <a:pPr marL="285750" indent="-285750">
              <a:buFontTx/>
              <a:buChar char="-"/>
            </a:pPr>
            <a:r>
              <a:rPr lang="en-US" sz="12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ij = imagej.init('sc.fiji:fiji:2.14.0')</a:t>
            </a:r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7CFDDAD7-386E-5D4C-EFA2-4028E8878148}"/>
              </a:ext>
            </a:extLst>
          </p:cNvPr>
          <p:cNvSpPr/>
          <p:nvPr/>
        </p:nvSpPr>
        <p:spPr>
          <a:xfrm rot="8130135">
            <a:off x="3851837" y="4229339"/>
            <a:ext cx="904020" cy="548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4" h="21600" extrusionOk="0">
                <a:moveTo>
                  <a:pt x="20296" y="17337"/>
                </a:moveTo>
                <a:cubicBezTo>
                  <a:pt x="19755" y="17337"/>
                  <a:pt x="19263" y="17905"/>
                  <a:pt x="19066" y="18677"/>
                </a:cubicBezTo>
                <a:lnTo>
                  <a:pt x="12005" y="18677"/>
                </a:lnTo>
                <a:lnTo>
                  <a:pt x="689" y="0"/>
                </a:lnTo>
                <a:lnTo>
                  <a:pt x="0" y="1137"/>
                </a:lnTo>
                <a:lnTo>
                  <a:pt x="11587" y="20260"/>
                </a:lnTo>
                <a:lnTo>
                  <a:pt x="19041" y="20260"/>
                </a:lnTo>
                <a:cubicBezTo>
                  <a:pt x="19238" y="21072"/>
                  <a:pt x="19706" y="21600"/>
                  <a:pt x="20247" y="21600"/>
                </a:cubicBezTo>
                <a:cubicBezTo>
                  <a:pt x="20985" y="21600"/>
                  <a:pt x="21551" y="20626"/>
                  <a:pt x="21551" y="19448"/>
                </a:cubicBezTo>
                <a:cubicBezTo>
                  <a:pt x="21600" y="18311"/>
                  <a:pt x="21010" y="17337"/>
                  <a:pt x="20296" y="1733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C71756-537E-D3FA-95CD-CB31A5C9AEFE}"/>
              </a:ext>
            </a:extLst>
          </p:cNvPr>
          <p:cNvSpPr/>
          <p:nvPr/>
        </p:nvSpPr>
        <p:spPr>
          <a:xfrm>
            <a:off x="7048323" y="3561350"/>
            <a:ext cx="3946225" cy="392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sz="1400" noProof="1">
                <a:solidFill>
                  <a:schemeClr val="accent4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      codeGenerator :</a:t>
            </a:r>
            <a:r>
              <a:rPr lang="en-US" sz="1400" b="1" noProof="1">
                <a:solidFill>
                  <a:schemeClr val="accent4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400" noProof="1">
                <a:solidFill>
                  <a:schemeClr val="accent4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C3E310-311C-8196-EED2-A6768C65EC89}"/>
              </a:ext>
            </a:extLst>
          </p:cNvPr>
          <p:cNvSpPr txBox="1"/>
          <p:nvPr/>
        </p:nvSpPr>
        <p:spPr>
          <a:xfrm>
            <a:off x="7571326" y="3919636"/>
            <a:ext cx="35266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noProof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 codeGenerator(inputs,outputs,code){</a:t>
            </a:r>
          </a:p>
          <a:p>
            <a:r>
              <a:rPr lang="en-US" sz="1200" noProof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 `</a:t>
            </a:r>
          </a:p>
          <a:p>
            <a:r>
              <a:rPr lang="en-US" sz="1200" noProof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${output1} =  _ _ _(${input1},${input2})/n`</a:t>
            </a:r>
          </a:p>
          <a:p>
            <a:r>
              <a:rPr lang="en-US" sz="1200" noProof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}</a:t>
            </a:r>
          </a:p>
        </p:txBody>
      </p:sp>
      <p:sp>
        <p:nvSpPr>
          <p:cNvPr id="11" name="Date Placeholder 9">
            <a:extLst>
              <a:ext uri="{FF2B5EF4-FFF2-40B4-BE49-F238E27FC236}">
                <a16:creationId xmlns:a16="http://schemas.microsoft.com/office/drawing/2014/main" id="{5E9F9B18-50AE-975E-0631-988E6B178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3F882D8F-664E-C6D9-2BC7-0DA1BB2CD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506343E7-CADC-CABB-84D2-88133A66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5120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9496EF6-0258-6D3C-68AE-D8870AA4627D}"/>
              </a:ext>
            </a:extLst>
          </p:cNvPr>
          <p:cNvGrpSpPr/>
          <p:nvPr/>
        </p:nvGrpSpPr>
        <p:grpSpPr>
          <a:xfrm>
            <a:off x="686631" y="1259973"/>
            <a:ext cx="3478029" cy="1884232"/>
            <a:chOff x="210903" y="1632064"/>
            <a:chExt cx="3478029" cy="188423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BF1DF44-7E47-7D8D-BDD0-E851936AEBF0}"/>
                </a:ext>
              </a:extLst>
            </p:cNvPr>
            <p:cNvGrpSpPr/>
            <p:nvPr/>
          </p:nvGrpSpPr>
          <p:grpSpPr>
            <a:xfrm>
              <a:off x="210903" y="1632064"/>
              <a:ext cx="3478029" cy="1873534"/>
              <a:chOff x="5938156" y="2023975"/>
              <a:chExt cx="2569465" cy="551055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CAC5E79-02EE-C005-FC05-4B059768B446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7914E984-25A4-4CA7-321B-D5E360A293DC}"/>
                  </a:ext>
                </a:extLst>
              </p:cNvPr>
              <p:cNvGrpSpPr/>
              <p:nvPr/>
            </p:nvGrpSpPr>
            <p:grpSpPr>
              <a:xfrm>
                <a:off x="5938156" y="2023975"/>
                <a:ext cx="2569465" cy="551055"/>
                <a:chOff x="5921827" y="3617001"/>
                <a:chExt cx="2569465" cy="551055"/>
              </a:xfrm>
              <a:effectLst/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2865F59-AE75-1462-3BE5-07E54CC7BD32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72A53CF-C351-1E66-D909-C0E4FF74ECB5}"/>
                    </a:ext>
                  </a:extLst>
                </p:cNvPr>
                <p:cNvSpPr/>
                <p:nvPr/>
              </p:nvSpPr>
              <p:spPr>
                <a:xfrm>
                  <a:off x="5921827" y="3617001"/>
                  <a:ext cx="2569464" cy="110027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U</a:t>
                  </a:r>
                  <a:r>
                    <a:rPr lang="en-US" altLang="zh-CN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ser Input</a:t>
                  </a:r>
                  <a:endParaRPr lang="en-US" noProof="1">
                    <a:solidFill>
                      <a:schemeClr val="bg2">
                        <a:lumMod val="25000"/>
                      </a:schemeClr>
                    </a:solidFill>
                    <a:latin typeface="Poppins SemiBold" panose="00000700000000000000" pitchFamily="2" charset="0"/>
                    <a:ea typeface="Open Sans" panose="020B0606030504020204" pitchFamily="34" charset="0"/>
                    <a:cs typeface="Poppins SemiBold" panose="00000700000000000000" pitchFamily="2" charset="0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D5CE770-ED61-C49E-CCA5-41CCBB5DB00D}"/>
                </a:ext>
              </a:extLst>
            </p:cNvPr>
            <p:cNvSpPr/>
            <p:nvPr/>
          </p:nvSpPr>
          <p:spPr>
            <a:xfrm>
              <a:off x="287617" y="2182279"/>
              <a:ext cx="3389197" cy="13340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b="1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ImageJ Op Name 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b="1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Code Snippet 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Needed Input handle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Needed Output handle</a:t>
              </a:r>
            </a:p>
            <a:p>
              <a:pPr marL="285750" indent="-285750">
                <a:buFontTx/>
                <a:buChar char="-"/>
              </a:pPr>
              <a:endParaRPr lang="en-US" sz="1400" noProof="1">
                <a:solidFill>
                  <a:schemeClr val="tx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5394082-BC4E-A0D7-2AEF-1CB070F2F0B7}"/>
              </a:ext>
            </a:extLst>
          </p:cNvPr>
          <p:cNvGrpSpPr/>
          <p:nvPr/>
        </p:nvGrpSpPr>
        <p:grpSpPr>
          <a:xfrm>
            <a:off x="7026032" y="1112685"/>
            <a:ext cx="4049657" cy="4571454"/>
            <a:chOff x="210903" y="1632064"/>
            <a:chExt cx="3478029" cy="1873534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802F601-6EA3-0E56-82F1-39FDE2CAF5FD}"/>
                </a:ext>
              </a:extLst>
            </p:cNvPr>
            <p:cNvGrpSpPr/>
            <p:nvPr/>
          </p:nvGrpSpPr>
          <p:grpSpPr>
            <a:xfrm>
              <a:off x="210903" y="1632064"/>
              <a:ext cx="3478029" cy="1873534"/>
              <a:chOff x="5938156" y="2023975"/>
              <a:chExt cx="2569465" cy="55105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1471A1E-A200-6A22-459A-D33FF9BCD63E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D8B42156-3911-FADB-1741-E02B736CB7E5}"/>
                  </a:ext>
                </a:extLst>
              </p:cNvPr>
              <p:cNvGrpSpPr/>
              <p:nvPr/>
            </p:nvGrpSpPr>
            <p:grpSpPr>
              <a:xfrm>
                <a:off x="5938156" y="2023975"/>
                <a:ext cx="2569465" cy="551055"/>
                <a:chOff x="5921827" y="3617001"/>
                <a:chExt cx="2569465" cy="551055"/>
              </a:xfrm>
              <a:effectLst/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14761C7-BB71-C4AB-2702-485979DFFAB4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5AC375D6-7922-07B1-84BB-25087D307419}"/>
                    </a:ext>
                  </a:extLst>
                </p:cNvPr>
                <p:cNvSpPr/>
                <p:nvPr/>
              </p:nvSpPr>
              <p:spPr>
                <a:xfrm>
                  <a:off x="5921827" y="3617001"/>
                  <a:ext cx="2569464" cy="70284"/>
                </a:xfrm>
                <a:prstGeom prst="rect">
                  <a:avLst/>
                </a:prstGeom>
                <a:solidFill>
                  <a:schemeClr val="accent6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Node Specification</a:t>
                  </a:r>
                </a:p>
              </p:txBody>
            </p:sp>
          </p:grp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1631C53-40F8-252F-A631-C9F05BE5E08C}"/>
                </a:ext>
              </a:extLst>
            </p:cNvPr>
            <p:cNvSpPr/>
            <p:nvPr/>
          </p:nvSpPr>
          <p:spPr>
            <a:xfrm>
              <a:off x="210903" y="1897796"/>
              <a:ext cx="3389197" cy="4303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filter_median{ </a:t>
              </a:r>
            </a:p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 type: filter_median</a:t>
              </a:r>
            </a:p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 title: filter_median</a:t>
              </a:r>
            </a:p>
            <a:p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AE54699-B1E5-2541-9856-E16E93E9B7DA}"/>
              </a:ext>
            </a:extLst>
          </p:cNvPr>
          <p:cNvSpPr/>
          <p:nvPr/>
        </p:nvSpPr>
        <p:spPr>
          <a:xfrm>
            <a:off x="7026031" y="2576710"/>
            <a:ext cx="3946225" cy="392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      externalmports :</a:t>
            </a:r>
            <a:r>
              <a:rPr lang="en-US" sz="1400" b="1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30AEE7-2955-EA1E-6803-B92587CC6F1D}"/>
              </a:ext>
            </a:extLst>
          </p:cNvPr>
          <p:cNvGrpSpPr/>
          <p:nvPr/>
        </p:nvGrpSpPr>
        <p:grpSpPr>
          <a:xfrm>
            <a:off x="686631" y="3428999"/>
            <a:ext cx="3478029" cy="3038475"/>
            <a:chOff x="210903" y="1632064"/>
            <a:chExt cx="3478029" cy="187353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4D21C15-A53A-6C5F-A0AE-5197F4911E88}"/>
                </a:ext>
              </a:extLst>
            </p:cNvPr>
            <p:cNvGrpSpPr/>
            <p:nvPr/>
          </p:nvGrpSpPr>
          <p:grpSpPr>
            <a:xfrm>
              <a:off x="210903" y="1632064"/>
              <a:ext cx="3478029" cy="1873534"/>
              <a:chOff x="5938156" y="2023975"/>
              <a:chExt cx="2569465" cy="55105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7960F2-D35E-78D5-D473-519D63371BC5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0F4DE1D-E9D0-0BEB-F118-719EB59E0F32}"/>
                  </a:ext>
                </a:extLst>
              </p:cNvPr>
              <p:cNvGrpSpPr/>
              <p:nvPr/>
            </p:nvGrpSpPr>
            <p:grpSpPr>
              <a:xfrm>
                <a:off x="5938156" y="2023975"/>
                <a:ext cx="2569465" cy="551055"/>
                <a:chOff x="5921827" y="3617001"/>
                <a:chExt cx="2569465" cy="551055"/>
              </a:xfrm>
              <a:effectLst/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E0C557D-12B9-41F8-B96A-0A891CD30362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09AC9BB-28C7-E758-B448-111C4FC0225B}"/>
                    </a:ext>
                  </a:extLst>
                </p:cNvPr>
                <p:cNvSpPr/>
                <p:nvPr/>
              </p:nvSpPr>
              <p:spPr>
                <a:xfrm>
                  <a:off x="5921827" y="3617001"/>
                  <a:ext cx="2569464" cy="110027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noProof="1">
                      <a:solidFill>
                        <a:srgbClr val="7030A0"/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Static</a:t>
                  </a:r>
                  <a:r>
                    <a:rPr lang="en-US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 Code Snippet</a:t>
                  </a:r>
                </a:p>
              </p:txBody>
            </p:sp>
          </p:grp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7F0BF6-9F20-BFBE-7C79-83D64476B5AC}"/>
                </a:ext>
              </a:extLst>
            </p:cNvPr>
            <p:cNvSpPr/>
            <p:nvPr/>
          </p:nvSpPr>
          <p:spPr>
            <a:xfrm>
              <a:off x="299734" y="2006145"/>
              <a:ext cx="3389197" cy="59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285750" indent="-285750">
                <a:buFontTx/>
                <a:buChar char="-"/>
              </a:pPr>
              <a:endParaRPr lang="en-US" sz="1400" noProof="1">
                <a:solidFill>
                  <a:schemeClr val="accent5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CE9BF60-6419-DB1A-771B-F038DB6909D2}"/>
              </a:ext>
            </a:extLst>
          </p:cNvPr>
          <p:cNvSpPr/>
          <p:nvPr/>
        </p:nvSpPr>
        <p:spPr>
          <a:xfrm>
            <a:off x="731164" y="4265919"/>
            <a:ext cx="3377080" cy="1249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285750" indent="-285750">
              <a:buFontTx/>
              <a:buChar char="-"/>
            </a:pPr>
            <a:endParaRPr lang="en-US" sz="1400" noProof="1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FBC8F1-D781-D287-6545-521177CDBA0C}"/>
              </a:ext>
            </a:extLst>
          </p:cNvPr>
          <p:cNvSpPr txBox="1"/>
          <p:nvPr/>
        </p:nvSpPr>
        <p:spPr>
          <a:xfrm>
            <a:off x="8025306" y="2915019"/>
            <a:ext cx="2946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import imagej</a:t>
            </a:r>
          </a:p>
          <a:p>
            <a:pPr marL="285750" indent="-285750">
              <a:buFontTx/>
              <a:buChar char="-"/>
            </a:pPr>
            <a:r>
              <a:rPr lang="en-US" sz="12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import scyjava as sj</a:t>
            </a:r>
          </a:p>
          <a:p>
            <a:pPr marL="285750" indent="-285750">
              <a:buFontTx/>
              <a:buChar char="-"/>
            </a:pPr>
            <a:r>
              <a:rPr lang="en-US" sz="12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ij = imagej.init('sc.fiji:fiji:2.14.0')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C71756-537E-D3FA-95CD-CB31A5C9AEFE}"/>
              </a:ext>
            </a:extLst>
          </p:cNvPr>
          <p:cNvSpPr/>
          <p:nvPr/>
        </p:nvSpPr>
        <p:spPr>
          <a:xfrm>
            <a:off x="7077746" y="3416240"/>
            <a:ext cx="3946225" cy="392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sz="1400" noProof="1">
                <a:solidFill>
                  <a:schemeClr val="accent4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     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codeGenerator :</a:t>
            </a:r>
            <a:r>
              <a:rPr lang="en-US" sz="1400" b="1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86AD80-2495-D6A4-B4AA-A20959A578E4}"/>
              </a:ext>
            </a:extLst>
          </p:cNvPr>
          <p:cNvSpPr txBox="1"/>
          <p:nvPr/>
        </p:nvSpPr>
        <p:spPr>
          <a:xfrm>
            <a:off x="495299" y="136525"/>
            <a:ext cx="8972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Methodology - Pipeline 4 Update Input/Output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5B2521-E010-A572-F144-37B4C5C8041A}"/>
              </a:ext>
            </a:extLst>
          </p:cNvPr>
          <p:cNvSpPr txBox="1"/>
          <p:nvPr/>
        </p:nvSpPr>
        <p:spPr>
          <a:xfrm>
            <a:off x="7623686" y="3748533"/>
            <a:ext cx="35037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noProof="1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 codeGenerator(inputs,outputs,code){</a:t>
            </a:r>
          </a:p>
          <a:p>
            <a:r>
              <a:rPr lang="en-US" sz="1200" noProof="1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 `</a:t>
            </a:r>
          </a:p>
          <a:p>
            <a:r>
              <a:rPr lang="en-US" sz="1200" noProof="1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${output1} =  _ _ _(${input1},${input2})/n`</a:t>
            </a:r>
          </a:p>
          <a:p>
            <a:r>
              <a:rPr lang="en-US" sz="1200" noProof="1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135F9A-FAE8-56BB-E02D-A199B928FF84}"/>
              </a:ext>
            </a:extLst>
          </p:cNvPr>
          <p:cNvSpPr/>
          <p:nvPr/>
        </p:nvSpPr>
        <p:spPr>
          <a:xfrm>
            <a:off x="731164" y="3962791"/>
            <a:ext cx="3389197" cy="965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285750" indent="-285750">
              <a:buFontTx/>
              <a:buChar char="-"/>
            </a:pPr>
            <a:endParaRPr lang="en-US" sz="1400" noProof="1">
              <a:solidFill>
                <a:schemeClr val="accent5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38B543-3AB9-5131-9701-8188C2A6EB34}"/>
              </a:ext>
            </a:extLst>
          </p:cNvPr>
          <p:cNvSpPr/>
          <p:nvPr/>
        </p:nvSpPr>
        <p:spPr>
          <a:xfrm>
            <a:off x="719047" y="4871378"/>
            <a:ext cx="3377080" cy="1099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285750" indent="-285750">
              <a:buFontTx/>
              <a:buChar char="-"/>
            </a:pPr>
            <a:endParaRPr lang="en-US" sz="1400" noProof="1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D115B1-4C46-5A3B-E049-D315194E6B35}"/>
              </a:ext>
            </a:extLst>
          </p:cNvPr>
          <p:cNvSpPr/>
          <p:nvPr/>
        </p:nvSpPr>
        <p:spPr>
          <a:xfrm>
            <a:off x="883564" y="4115191"/>
            <a:ext cx="3389197" cy="965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285750" indent="-285750">
              <a:buFontTx/>
              <a:buChar char="-"/>
            </a:pPr>
            <a:r>
              <a:rPr lang="en-US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import imagej</a:t>
            </a:r>
          </a:p>
          <a:p>
            <a:pPr marL="285750" indent="-285750">
              <a:buFontTx/>
              <a:buChar char="-"/>
            </a:pPr>
            <a:r>
              <a:rPr lang="en-US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import scyjava as sj</a:t>
            </a:r>
          </a:p>
          <a:p>
            <a:pPr marL="285750" indent="-285750">
              <a:buFontTx/>
              <a:buChar char="-"/>
            </a:pPr>
            <a:r>
              <a:rPr lang="en-US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ij = imagej.init('sc.fiji:fiji:2.14.0')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C2CF29-A65E-D9F0-4D1F-0A984E0A15D1}"/>
              </a:ext>
            </a:extLst>
          </p:cNvPr>
          <p:cNvSpPr/>
          <p:nvPr/>
        </p:nvSpPr>
        <p:spPr>
          <a:xfrm>
            <a:off x="871447" y="5023778"/>
            <a:ext cx="3377080" cy="1099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285750" indent="-285750">
              <a:buFontTx/>
              <a:buChar char="-"/>
            </a:pPr>
            <a:r>
              <a:rPr lang="en-US" sz="1400" noProof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result_image = ij.op().run("create.img",jimage</a:t>
            </a:r>
          </a:p>
          <a:p>
            <a:pPr marL="285750" indent="-285750">
              <a:buFontTx/>
              <a:buChar char="-"/>
            </a:pPr>
            <a:r>
              <a:rPr lang="en-US" sz="1400" noProof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result_image= ij.op().run(Op_name, ij.py.jargs(result_image, process_image, HyperSphereShape(range),None))</a:t>
            </a:r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9D8804E6-E637-77A9-8DC8-76919D48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68613726-A825-31F4-36C3-4C439468E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EAD23D84-4705-B39D-E6BE-E1DEE818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28</a:t>
            </a:fld>
            <a:endParaRPr lang="LID4096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1095F1A-A989-48AA-235B-2643DF914699}"/>
              </a:ext>
            </a:extLst>
          </p:cNvPr>
          <p:cNvSpPr/>
          <p:nvPr/>
        </p:nvSpPr>
        <p:spPr>
          <a:xfrm>
            <a:off x="7184821" y="3305147"/>
            <a:ext cx="108000" cy="10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507528-A8F7-37B3-B21F-21FBC35BF272}"/>
              </a:ext>
            </a:extLst>
          </p:cNvPr>
          <p:cNvGrpSpPr/>
          <p:nvPr/>
        </p:nvGrpSpPr>
        <p:grpSpPr>
          <a:xfrm>
            <a:off x="3658751" y="2632908"/>
            <a:ext cx="3582056" cy="1379795"/>
            <a:chOff x="3658751" y="2632908"/>
            <a:chExt cx="3582056" cy="1379795"/>
          </a:xfrm>
        </p:grpSpPr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66C54E86-81E9-8841-AB52-52B55CBE96FD}"/>
                </a:ext>
              </a:extLst>
            </p:cNvPr>
            <p:cNvSpPr/>
            <p:nvPr/>
          </p:nvSpPr>
          <p:spPr>
            <a:xfrm flipH="1">
              <a:off x="6391669" y="2884947"/>
              <a:ext cx="849138" cy="951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33" y="12240"/>
                  </a:moveTo>
                  <a:cubicBezTo>
                    <a:pt x="20940" y="12240"/>
                    <a:pt x="21563" y="11651"/>
                    <a:pt x="21563" y="10964"/>
                  </a:cubicBezTo>
                  <a:cubicBezTo>
                    <a:pt x="21563" y="10276"/>
                    <a:pt x="20903" y="9687"/>
                    <a:pt x="20133" y="9687"/>
                  </a:cubicBezTo>
                  <a:cubicBezTo>
                    <a:pt x="19473" y="9687"/>
                    <a:pt x="18923" y="10080"/>
                    <a:pt x="18740" y="10636"/>
                  </a:cubicBezTo>
                  <a:lnTo>
                    <a:pt x="1137" y="10636"/>
                  </a:lnTo>
                  <a:lnTo>
                    <a:pt x="11258" y="1604"/>
                  </a:lnTo>
                  <a:lnTo>
                    <a:pt x="18776" y="1604"/>
                  </a:lnTo>
                  <a:cubicBezTo>
                    <a:pt x="18923" y="2160"/>
                    <a:pt x="19510" y="2553"/>
                    <a:pt x="20170" y="2553"/>
                  </a:cubicBezTo>
                  <a:cubicBezTo>
                    <a:pt x="20977" y="2553"/>
                    <a:pt x="21600" y="1964"/>
                    <a:pt x="21600" y="1276"/>
                  </a:cubicBezTo>
                  <a:cubicBezTo>
                    <a:pt x="21600" y="556"/>
                    <a:pt x="20940" y="0"/>
                    <a:pt x="20170" y="0"/>
                  </a:cubicBezTo>
                  <a:cubicBezTo>
                    <a:pt x="19510" y="0"/>
                    <a:pt x="18960" y="393"/>
                    <a:pt x="18776" y="949"/>
                  </a:cubicBezTo>
                  <a:lnTo>
                    <a:pt x="10965" y="949"/>
                  </a:lnTo>
                  <a:lnTo>
                    <a:pt x="0" y="10735"/>
                  </a:lnTo>
                  <a:lnTo>
                    <a:pt x="513" y="11193"/>
                  </a:lnTo>
                  <a:lnTo>
                    <a:pt x="513" y="11258"/>
                  </a:lnTo>
                  <a:lnTo>
                    <a:pt x="587" y="11258"/>
                  </a:lnTo>
                  <a:lnTo>
                    <a:pt x="11038" y="20585"/>
                  </a:lnTo>
                  <a:lnTo>
                    <a:pt x="18740" y="20585"/>
                  </a:lnTo>
                  <a:cubicBezTo>
                    <a:pt x="18886" y="21175"/>
                    <a:pt x="19473" y="21600"/>
                    <a:pt x="20133" y="21600"/>
                  </a:cubicBezTo>
                  <a:cubicBezTo>
                    <a:pt x="20940" y="21600"/>
                    <a:pt x="21563" y="21011"/>
                    <a:pt x="21563" y="20324"/>
                  </a:cubicBezTo>
                  <a:cubicBezTo>
                    <a:pt x="21563" y="19636"/>
                    <a:pt x="20903" y="19047"/>
                    <a:pt x="20133" y="19047"/>
                  </a:cubicBezTo>
                  <a:cubicBezTo>
                    <a:pt x="19473" y="19047"/>
                    <a:pt x="18960" y="19440"/>
                    <a:pt x="18776" y="19931"/>
                  </a:cubicBezTo>
                  <a:lnTo>
                    <a:pt x="11332" y="19931"/>
                  </a:lnTo>
                  <a:lnTo>
                    <a:pt x="1614" y="11258"/>
                  </a:lnTo>
                  <a:lnTo>
                    <a:pt x="18740" y="11258"/>
                  </a:lnTo>
                  <a:cubicBezTo>
                    <a:pt x="18923" y="11815"/>
                    <a:pt x="19473" y="12240"/>
                    <a:pt x="20133" y="12240"/>
                  </a:cubicBezTo>
                  <a:close/>
                </a:path>
              </a:pathLst>
            </a:custGeom>
            <a:solidFill>
              <a:srgbClr val="7030A0"/>
            </a:solidFill>
            <a:ln w="6350">
              <a:solidFill>
                <a:srgbClr val="7030A0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endParaRPr sz="1400" b="1">
                <a:solidFill>
                  <a:schemeClr val="bg1"/>
                </a:solidFill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5C48CD9-42E6-B9EF-98E8-52F56FA76444}"/>
                </a:ext>
              </a:extLst>
            </p:cNvPr>
            <p:cNvGrpSpPr/>
            <p:nvPr/>
          </p:nvGrpSpPr>
          <p:grpSpPr>
            <a:xfrm>
              <a:off x="3658751" y="2632908"/>
              <a:ext cx="2739882" cy="1379795"/>
              <a:chOff x="3658751" y="2632908"/>
              <a:chExt cx="2739882" cy="1379795"/>
            </a:xfrm>
          </p:grpSpPr>
          <p:sp>
            <p:nvSpPr>
              <p:cNvPr id="22" name="Shape">
                <a:extLst>
                  <a:ext uri="{FF2B5EF4-FFF2-40B4-BE49-F238E27FC236}">
                    <a16:creationId xmlns:a16="http://schemas.microsoft.com/office/drawing/2014/main" id="{D16A79FE-79EB-14B5-B2EE-4A016D52F223}"/>
                  </a:ext>
                </a:extLst>
              </p:cNvPr>
              <p:cNvSpPr/>
              <p:nvPr/>
            </p:nvSpPr>
            <p:spPr>
              <a:xfrm>
                <a:off x="5149433" y="2632908"/>
                <a:ext cx="1249200" cy="4163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36" y="0"/>
                    </a:moveTo>
                    <a:lnTo>
                      <a:pt x="18764" y="0"/>
                    </a:lnTo>
                    <a:cubicBezTo>
                      <a:pt x="20329" y="0"/>
                      <a:pt x="21600" y="4839"/>
                      <a:pt x="21600" y="10800"/>
                    </a:cubicBezTo>
                    <a:lnTo>
                      <a:pt x="21600" y="10800"/>
                    </a:lnTo>
                    <a:cubicBezTo>
                      <a:pt x="21600" y="16761"/>
                      <a:pt x="20329" y="21600"/>
                      <a:pt x="18764" y="21600"/>
                    </a:cubicBezTo>
                    <a:lnTo>
                      <a:pt x="2836" y="21600"/>
                    </a:lnTo>
                    <a:cubicBezTo>
                      <a:pt x="1271" y="21600"/>
                      <a:pt x="0" y="16761"/>
                      <a:pt x="0" y="10800"/>
                    </a:cubicBezTo>
                    <a:lnTo>
                      <a:pt x="0" y="10800"/>
                    </a:lnTo>
                    <a:cubicBezTo>
                      <a:pt x="0" y="4839"/>
                      <a:pt x="1271" y="0"/>
                      <a:pt x="2836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7030A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/>
                <a:endParaRPr lang="en-US" sz="12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2" name="Shape">
                <a:extLst>
                  <a:ext uri="{FF2B5EF4-FFF2-40B4-BE49-F238E27FC236}">
                    <a16:creationId xmlns:a16="http://schemas.microsoft.com/office/drawing/2014/main" id="{9BD6A5D9-D0D6-B6DF-35D1-73995135ED9E}"/>
                  </a:ext>
                </a:extLst>
              </p:cNvPr>
              <p:cNvSpPr/>
              <p:nvPr/>
            </p:nvSpPr>
            <p:spPr>
              <a:xfrm>
                <a:off x="5141598" y="3118058"/>
                <a:ext cx="1250071" cy="417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36" y="0"/>
                    </a:moveTo>
                    <a:lnTo>
                      <a:pt x="18764" y="0"/>
                    </a:lnTo>
                    <a:cubicBezTo>
                      <a:pt x="20329" y="0"/>
                      <a:pt x="21600" y="4839"/>
                      <a:pt x="21600" y="10800"/>
                    </a:cubicBezTo>
                    <a:lnTo>
                      <a:pt x="21600" y="10800"/>
                    </a:lnTo>
                    <a:cubicBezTo>
                      <a:pt x="21600" y="16761"/>
                      <a:pt x="20329" y="21600"/>
                      <a:pt x="18764" y="21600"/>
                    </a:cubicBezTo>
                    <a:lnTo>
                      <a:pt x="2836" y="21600"/>
                    </a:lnTo>
                    <a:cubicBezTo>
                      <a:pt x="1271" y="21600"/>
                      <a:pt x="0" y="16761"/>
                      <a:pt x="0" y="10800"/>
                    </a:cubicBezTo>
                    <a:lnTo>
                      <a:pt x="0" y="10800"/>
                    </a:lnTo>
                    <a:cubicBezTo>
                      <a:pt x="0" y="4839"/>
                      <a:pt x="1271" y="0"/>
                      <a:pt x="2836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7030A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/>
                <a:endParaRPr lang="en-US" sz="12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3" name="Shape">
                <a:extLst>
                  <a:ext uri="{FF2B5EF4-FFF2-40B4-BE49-F238E27FC236}">
                    <a16:creationId xmlns:a16="http://schemas.microsoft.com/office/drawing/2014/main" id="{9F7CB56A-8DCB-DB56-BD89-DFB96DCBF2E4}"/>
                  </a:ext>
                </a:extLst>
              </p:cNvPr>
              <p:cNvSpPr/>
              <p:nvPr/>
            </p:nvSpPr>
            <p:spPr>
              <a:xfrm>
                <a:off x="5141598" y="3596335"/>
                <a:ext cx="1250071" cy="4163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36" y="0"/>
                    </a:moveTo>
                    <a:lnTo>
                      <a:pt x="18764" y="0"/>
                    </a:lnTo>
                    <a:cubicBezTo>
                      <a:pt x="20329" y="0"/>
                      <a:pt x="21600" y="4839"/>
                      <a:pt x="21600" y="10800"/>
                    </a:cubicBezTo>
                    <a:lnTo>
                      <a:pt x="21600" y="10800"/>
                    </a:lnTo>
                    <a:cubicBezTo>
                      <a:pt x="21600" y="16761"/>
                      <a:pt x="20329" y="21600"/>
                      <a:pt x="18764" y="21600"/>
                    </a:cubicBezTo>
                    <a:lnTo>
                      <a:pt x="2836" y="21600"/>
                    </a:lnTo>
                    <a:cubicBezTo>
                      <a:pt x="1271" y="21600"/>
                      <a:pt x="0" y="16761"/>
                      <a:pt x="0" y="10800"/>
                    </a:cubicBezTo>
                    <a:lnTo>
                      <a:pt x="0" y="10800"/>
                    </a:lnTo>
                    <a:cubicBezTo>
                      <a:pt x="0" y="4839"/>
                      <a:pt x="1271" y="0"/>
                      <a:pt x="2836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7030A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/>
                <a:endParaRPr lang="en-US" sz="12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698F4E3-BE6F-666F-DF9B-43A7DF15CA36}"/>
                  </a:ext>
                </a:extLst>
              </p:cNvPr>
              <p:cNvGrpSpPr/>
              <p:nvPr/>
            </p:nvGrpSpPr>
            <p:grpSpPr>
              <a:xfrm>
                <a:off x="3658751" y="2825349"/>
                <a:ext cx="1500703" cy="1054621"/>
                <a:chOff x="3658751" y="2825349"/>
                <a:chExt cx="1500703" cy="1054621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FE3C5E9A-1052-2415-850F-43F3351B9661}"/>
                    </a:ext>
                  </a:extLst>
                </p:cNvPr>
                <p:cNvGrpSpPr/>
                <p:nvPr/>
              </p:nvGrpSpPr>
              <p:grpSpPr>
                <a:xfrm>
                  <a:off x="3658751" y="2825349"/>
                  <a:ext cx="1500703" cy="1054621"/>
                  <a:chOff x="3658751" y="2825349"/>
                  <a:chExt cx="1500703" cy="1054621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59C99E2-76E6-531D-89F2-8C10754DEEEA}"/>
                      </a:ext>
                    </a:extLst>
                  </p:cNvPr>
                  <p:cNvGrpSpPr/>
                  <p:nvPr/>
                </p:nvGrpSpPr>
                <p:grpSpPr>
                  <a:xfrm>
                    <a:off x="3658751" y="2825349"/>
                    <a:ext cx="1500703" cy="1054621"/>
                    <a:chOff x="3658751" y="2825349"/>
                    <a:chExt cx="1500703" cy="1054621"/>
                  </a:xfrm>
                </p:grpSpPr>
                <p:sp>
                  <p:nvSpPr>
                    <p:cNvPr id="27" name="Shape">
                      <a:extLst>
                        <a:ext uri="{FF2B5EF4-FFF2-40B4-BE49-F238E27FC236}">
                          <a16:creationId xmlns:a16="http://schemas.microsoft.com/office/drawing/2014/main" id="{767F86E2-6611-F5AD-5FFC-0051C51C3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7356" y="2877587"/>
                      <a:ext cx="664458" cy="95149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0133" y="12240"/>
                          </a:moveTo>
                          <a:cubicBezTo>
                            <a:pt x="20940" y="12240"/>
                            <a:pt x="21563" y="11651"/>
                            <a:pt x="21563" y="10964"/>
                          </a:cubicBezTo>
                          <a:cubicBezTo>
                            <a:pt x="21563" y="10276"/>
                            <a:pt x="20903" y="9687"/>
                            <a:pt x="20133" y="9687"/>
                          </a:cubicBezTo>
                          <a:cubicBezTo>
                            <a:pt x="19473" y="9687"/>
                            <a:pt x="18923" y="10080"/>
                            <a:pt x="18740" y="10636"/>
                          </a:cubicBezTo>
                          <a:lnTo>
                            <a:pt x="1137" y="10636"/>
                          </a:lnTo>
                          <a:lnTo>
                            <a:pt x="11258" y="1604"/>
                          </a:lnTo>
                          <a:lnTo>
                            <a:pt x="18776" y="1604"/>
                          </a:lnTo>
                          <a:cubicBezTo>
                            <a:pt x="18923" y="2160"/>
                            <a:pt x="19510" y="2553"/>
                            <a:pt x="20170" y="2553"/>
                          </a:cubicBezTo>
                          <a:cubicBezTo>
                            <a:pt x="20977" y="2553"/>
                            <a:pt x="21600" y="1964"/>
                            <a:pt x="21600" y="1276"/>
                          </a:cubicBezTo>
                          <a:cubicBezTo>
                            <a:pt x="21600" y="556"/>
                            <a:pt x="20940" y="0"/>
                            <a:pt x="20170" y="0"/>
                          </a:cubicBezTo>
                          <a:cubicBezTo>
                            <a:pt x="19510" y="0"/>
                            <a:pt x="18960" y="393"/>
                            <a:pt x="18776" y="949"/>
                          </a:cubicBezTo>
                          <a:lnTo>
                            <a:pt x="10965" y="949"/>
                          </a:lnTo>
                          <a:lnTo>
                            <a:pt x="0" y="10735"/>
                          </a:lnTo>
                          <a:lnTo>
                            <a:pt x="513" y="11193"/>
                          </a:lnTo>
                          <a:lnTo>
                            <a:pt x="513" y="11258"/>
                          </a:lnTo>
                          <a:lnTo>
                            <a:pt x="587" y="11258"/>
                          </a:lnTo>
                          <a:lnTo>
                            <a:pt x="11038" y="20585"/>
                          </a:lnTo>
                          <a:lnTo>
                            <a:pt x="18740" y="20585"/>
                          </a:lnTo>
                          <a:cubicBezTo>
                            <a:pt x="18886" y="21175"/>
                            <a:pt x="19473" y="21600"/>
                            <a:pt x="20133" y="21600"/>
                          </a:cubicBezTo>
                          <a:cubicBezTo>
                            <a:pt x="20940" y="21600"/>
                            <a:pt x="21563" y="21011"/>
                            <a:pt x="21563" y="20324"/>
                          </a:cubicBezTo>
                          <a:cubicBezTo>
                            <a:pt x="21563" y="19636"/>
                            <a:pt x="20903" y="19047"/>
                            <a:pt x="20133" y="19047"/>
                          </a:cubicBezTo>
                          <a:cubicBezTo>
                            <a:pt x="19473" y="19047"/>
                            <a:pt x="18960" y="19440"/>
                            <a:pt x="18776" y="19931"/>
                          </a:cubicBezTo>
                          <a:lnTo>
                            <a:pt x="11332" y="19931"/>
                          </a:lnTo>
                          <a:lnTo>
                            <a:pt x="1614" y="11258"/>
                          </a:lnTo>
                          <a:lnTo>
                            <a:pt x="18740" y="11258"/>
                          </a:lnTo>
                          <a:cubicBezTo>
                            <a:pt x="18923" y="11815"/>
                            <a:pt x="19473" y="12240"/>
                            <a:pt x="20133" y="12240"/>
                          </a:cubicBezTo>
                          <a:close/>
                        </a:path>
                      </a:pathLst>
                    </a:custGeom>
                    <a:solidFill>
                      <a:srgbClr val="7030A0"/>
                    </a:solidFill>
                    <a:ln w="12700">
                      <a:miter lim="400000"/>
                    </a:ln>
                  </p:spPr>
                  <p:txBody>
                    <a:bodyPr lIns="38100" tIns="38100" rIns="38100" bIns="38100" anchor="ctr"/>
                    <a:lstStyle/>
                    <a:p>
                      <a:pPr algn="ctr">
                        <a:defRPr sz="3000">
                          <a:solidFill>
                            <a:srgbClr val="FFFFFF"/>
                          </a:solidFill>
                        </a:defRPr>
                      </a:pPr>
                      <a:endParaRPr sz="1400" b="1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" name="Shape">
                      <a:extLst>
                        <a:ext uri="{FF2B5EF4-FFF2-40B4-BE49-F238E27FC236}">
                          <a16:creationId xmlns:a16="http://schemas.microsoft.com/office/drawing/2014/main" id="{8A112543-6FB1-C742-B793-75BE2C184C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8753" y="2825349"/>
                      <a:ext cx="858698" cy="525219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554" h="21600" extrusionOk="0">
                          <a:moveTo>
                            <a:pt x="1258" y="4263"/>
                          </a:moveTo>
                          <a:cubicBezTo>
                            <a:pt x="1799" y="4263"/>
                            <a:pt x="2291" y="3695"/>
                            <a:pt x="2488" y="2923"/>
                          </a:cubicBezTo>
                          <a:lnTo>
                            <a:pt x="9549" y="2923"/>
                          </a:lnTo>
                          <a:lnTo>
                            <a:pt x="20865" y="21600"/>
                          </a:lnTo>
                          <a:lnTo>
                            <a:pt x="21554" y="20463"/>
                          </a:lnTo>
                          <a:lnTo>
                            <a:pt x="9967" y="1340"/>
                          </a:lnTo>
                          <a:lnTo>
                            <a:pt x="2513" y="1340"/>
                          </a:lnTo>
                          <a:cubicBezTo>
                            <a:pt x="2316" y="528"/>
                            <a:pt x="1848" y="0"/>
                            <a:pt x="1307" y="0"/>
                          </a:cubicBezTo>
                          <a:cubicBezTo>
                            <a:pt x="569" y="0"/>
                            <a:pt x="3" y="974"/>
                            <a:pt x="3" y="2152"/>
                          </a:cubicBezTo>
                          <a:cubicBezTo>
                            <a:pt x="-46" y="3289"/>
                            <a:pt x="544" y="4263"/>
                            <a:pt x="1258" y="4263"/>
                          </a:cubicBezTo>
                          <a:close/>
                        </a:path>
                      </a:pathLst>
                    </a:custGeom>
                    <a:solidFill>
                      <a:srgbClr val="7030A0"/>
                    </a:solidFill>
                    <a:ln w="12700">
                      <a:miter lim="400000"/>
                    </a:ln>
                  </p:spPr>
                  <p:txBody>
                    <a:bodyPr lIns="38100" tIns="38100" rIns="38100" bIns="38100" anchor="ctr"/>
                    <a:lstStyle/>
                    <a:p>
                      <a:pPr algn="ctr">
                        <a:defRPr sz="3000">
                          <a:solidFill>
                            <a:srgbClr val="FFFFFF"/>
                          </a:solidFill>
                        </a:defRPr>
                      </a:pPr>
                      <a:endParaRPr sz="1400" b="1">
                        <a:solidFill>
                          <a:srgbClr val="7030A0"/>
                        </a:solidFill>
                      </a:endParaRPr>
                    </a:p>
                  </p:txBody>
                </p:sp>
                <p:sp>
                  <p:nvSpPr>
                    <p:cNvPr id="31" name="Shape">
                      <a:extLst>
                        <a:ext uri="{FF2B5EF4-FFF2-40B4-BE49-F238E27FC236}">
                          <a16:creationId xmlns:a16="http://schemas.microsoft.com/office/drawing/2014/main" id="{D203D6CC-5425-5220-81BB-B6ABAC99525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3658751" y="3354751"/>
                      <a:ext cx="858698" cy="525219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554" h="21600" extrusionOk="0">
                          <a:moveTo>
                            <a:pt x="1258" y="4263"/>
                          </a:moveTo>
                          <a:cubicBezTo>
                            <a:pt x="1799" y="4263"/>
                            <a:pt x="2291" y="3695"/>
                            <a:pt x="2488" y="2923"/>
                          </a:cubicBezTo>
                          <a:lnTo>
                            <a:pt x="9549" y="2923"/>
                          </a:lnTo>
                          <a:lnTo>
                            <a:pt x="20865" y="21600"/>
                          </a:lnTo>
                          <a:lnTo>
                            <a:pt x="21554" y="20463"/>
                          </a:lnTo>
                          <a:lnTo>
                            <a:pt x="9967" y="1340"/>
                          </a:lnTo>
                          <a:lnTo>
                            <a:pt x="2513" y="1340"/>
                          </a:lnTo>
                          <a:cubicBezTo>
                            <a:pt x="2316" y="528"/>
                            <a:pt x="1848" y="0"/>
                            <a:pt x="1307" y="0"/>
                          </a:cubicBezTo>
                          <a:cubicBezTo>
                            <a:pt x="569" y="0"/>
                            <a:pt x="3" y="974"/>
                            <a:pt x="3" y="2152"/>
                          </a:cubicBezTo>
                          <a:cubicBezTo>
                            <a:pt x="-46" y="3289"/>
                            <a:pt x="544" y="4263"/>
                            <a:pt x="1258" y="4263"/>
                          </a:cubicBezTo>
                          <a:close/>
                        </a:path>
                      </a:pathLst>
                    </a:custGeom>
                    <a:solidFill>
                      <a:srgbClr val="7030A0"/>
                    </a:solidFill>
                    <a:ln w="12700">
                      <a:miter lim="400000"/>
                    </a:ln>
                  </p:spPr>
                  <p:txBody>
                    <a:bodyPr lIns="38100" tIns="38100" rIns="38100" bIns="38100" anchor="ctr"/>
                    <a:lstStyle/>
                    <a:p>
                      <a:pPr algn="ctr">
                        <a:defRPr sz="3000">
                          <a:solidFill>
                            <a:srgbClr val="FFFFFF"/>
                          </a:solidFill>
                        </a:defRPr>
                      </a:pPr>
                      <a:endParaRPr sz="1400" b="1">
                        <a:solidFill>
                          <a:srgbClr val="7030A0"/>
                        </a:solidFill>
                      </a:endParaRPr>
                    </a:p>
                  </p:txBody>
                </p:sp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D98B6DB0-EF0E-D33F-1141-8A91F02CBC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51454" y="2871102"/>
                      <a:ext cx="108000" cy="108000"/>
                    </a:xfrm>
                    <a:prstGeom prst="ellipse">
                      <a:avLst/>
                    </a:prstGeom>
                    <a:solidFill>
                      <a:srgbClr val="7030A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LID4096"/>
                    </a:p>
                  </p:txBody>
                </p:sp>
              </p:grp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64A7AF4E-D797-998A-48DC-DF98DBBA7237}"/>
                      </a:ext>
                    </a:extLst>
                  </p:cNvPr>
                  <p:cNvSpPr/>
                  <p:nvPr/>
                </p:nvSpPr>
                <p:spPr>
                  <a:xfrm>
                    <a:off x="5045232" y="3294093"/>
                    <a:ext cx="108000" cy="108000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4656B71F-C893-BAA8-C62F-EE05F902CB6B}"/>
                    </a:ext>
                  </a:extLst>
                </p:cNvPr>
                <p:cNvSpPr/>
                <p:nvPr/>
              </p:nvSpPr>
              <p:spPr>
                <a:xfrm>
                  <a:off x="5045232" y="3723305"/>
                  <a:ext cx="108000" cy="108000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558CD3E-56CA-5B61-BB9B-14EC4D26D90C}"/>
              </a:ext>
            </a:extLst>
          </p:cNvPr>
          <p:cNvSpPr/>
          <p:nvPr/>
        </p:nvSpPr>
        <p:spPr>
          <a:xfrm>
            <a:off x="7050268" y="4498075"/>
            <a:ext cx="3946225" cy="392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sz="1400" noProof="1">
                <a:solidFill>
                  <a:srgbClr val="7030A0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      inputs :{</a:t>
            </a:r>
            <a:r>
              <a:rPr lang="en-US" sz="1400" b="1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1396752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9496EF6-0258-6D3C-68AE-D8870AA4627D}"/>
              </a:ext>
            </a:extLst>
          </p:cNvPr>
          <p:cNvGrpSpPr/>
          <p:nvPr/>
        </p:nvGrpSpPr>
        <p:grpSpPr>
          <a:xfrm>
            <a:off x="686631" y="1259973"/>
            <a:ext cx="3478029" cy="1884232"/>
            <a:chOff x="210903" y="1632064"/>
            <a:chExt cx="3478029" cy="188423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BF1DF44-7E47-7D8D-BDD0-E851936AEBF0}"/>
                </a:ext>
              </a:extLst>
            </p:cNvPr>
            <p:cNvGrpSpPr/>
            <p:nvPr/>
          </p:nvGrpSpPr>
          <p:grpSpPr>
            <a:xfrm>
              <a:off x="210903" y="1632064"/>
              <a:ext cx="3478029" cy="1873534"/>
              <a:chOff x="5938156" y="2023975"/>
              <a:chExt cx="2569465" cy="551055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CAC5E79-02EE-C005-FC05-4B059768B446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7914E984-25A4-4CA7-321B-D5E360A293DC}"/>
                  </a:ext>
                </a:extLst>
              </p:cNvPr>
              <p:cNvGrpSpPr/>
              <p:nvPr/>
            </p:nvGrpSpPr>
            <p:grpSpPr>
              <a:xfrm>
                <a:off x="5938156" y="2023975"/>
                <a:ext cx="2569465" cy="551055"/>
                <a:chOff x="5921827" y="3617001"/>
                <a:chExt cx="2569465" cy="551055"/>
              </a:xfrm>
              <a:effectLst/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2865F59-AE75-1462-3BE5-07E54CC7BD32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72A53CF-C351-1E66-D909-C0E4FF74ECB5}"/>
                    </a:ext>
                  </a:extLst>
                </p:cNvPr>
                <p:cNvSpPr/>
                <p:nvPr/>
              </p:nvSpPr>
              <p:spPr>
                <a:xfrm>
                  <a:off x="5921827" y="3617001"/>
                  <a:ext cx="2569464" cy="110027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U</a:t>
                  </a:r>
                  <a:r>
                    <a:rPr lang="en-US" altLang="zh-CN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ser Input</a:t>
                  </a:r>
                  <a:endParaRPr lang="en-US" noProof="1">
                    <a:solidFill>
                      <a:schemeClr val="bg2">
                        <a:lumMod val="25000"/>
                      </a:schemeClr>
                    </a:solidFill>
                    <a:latin typeface="Poppins SemiBold" panose="00000700000000000000" pitchFamily="2" charset="0"/>
                    <a:ea typeface="Open Sans" panose="020B0606030504020204" pitchFamily="34" charset="0"/>
                    <a:cs typeface="Poppins SemiBold" panose="00000700000000000000" pitchFamily="2" charset="0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D5CE770-ED61-C49E-CCA5-41CCBB5DB00D}"/>
                </a:ext>
              </a:extLst>
            </p:cNvPr>
            <p:cNvSpPr/>
            <p:nvPr/>
          </p:nvSpPr>
          <p:spPr>
            <a:xfrm>
              <a:off x="287617" y="2182279"/>
              <a:ext cx="3389197" cy="13340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b="1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ImageJ Op Name 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b="1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Code Snippet 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Needed Input handle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Needed Output handle</a:t>
              </a:r>
            </a:p>
            <a:p>
              <a:pPr marL="285750" indent="-285750">
                <a:buFontTx/>
                <a:buChar char="-"/>
              </a:pPr>
              <a:endParaRPr lang="en-US" sz="1400" noProof="1">
                <a:solidFill>
                  <a:schemeClr val="tx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5394082-BC4E-A0D7-2AEF-1CB070F2F0B7}"/>
              </a:ext>
            </a:extLst>
          </p:cNvPr>
          <p:cNvGrpSpPr/>
          <p:nvPr/>
        </p:nvGrpSpPr>
        <p:grpSpPr>
          <a:xfrm>
            <a:off x="7026032" y="1112685"/>
            <a:ext cx="4049657" cy="4571454"/>
            <a:chOff x="210903" y="1632064"/>
            <a:chExt cx="3478029" cy="1873534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802F601-6EA3-0E56-82F1-39FDE2CAF5FD}"/>
                </a:ext>
              </a:extLst>
            </p:cNvPr>
            <p:cNvGrpSpPr/>
            <p:nvPr/>
          </p:nvGrpSpPr>
          <p:grpSpPr>
            <a:xfrm>
              <a:off x="210903" y="1632064"/>
              <a:ext cx="3478029" cy="1873534"/>
              <a:chOff x="5938156" y="2023975"/>
              <a:chExt cx="2569465" cy="55105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1471A1E-A200-6A22-459A-D33FF9BCD63E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D8B42156-3911-FADB-1741-E02B736CB7E5}"/>
                  </a:ext>
                </a:extLst>
              </p:cNvPr>
              <p:cNvGrpSpPr/>
              <p:nvPr/>
            </p:nvGrpSpPr>
            <p:grpSpPr>
              <a:xfrm>
                <a:off x="5938156" y="2023975"/>
                <a:ext cx="2569465" cy="551055"/>
                <a:chOff x="5921827" y="3617001"/>
                <a:chExt cx="2569465" cy="551055"/>
              </a:xfrm>
              <a:effectLst/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14761C7-BB71-C4AB-2702-485979DFFAB4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5AC375D6-7922-07B1-84BB-25087D307419}"/>
                    </a:ext>
                  </a:extLst>
                </p:cNvPr>
                <p:cNvSpPr/>
                <p:nvPr/>
              </p:nvSpPr>
              <p:spPr>
                <a:xfrm>
                  <a:off x="5921827" y="3617001"/>
                  <a:ext cx="2569464" cy="70284"/>
                </a:xfrm>
                <a:prstGeom prst="rect">
                  <a:avLst/>
                </a:prstGeom>
                <a:solidFill>
                  <a:schemeClr val="accent6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Node Specification</a:t>
                  </a:r>
                </a:p>
              </p:txBody>
            </p:sp>
          </p:grp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1631C53-40F8-252F-A631-C9F05BE5E08C}"/>
                </a:ext>
              </a:extLst>
            </p:cNvPr>
            <p:cNvSpPr/>
            <p:nvPr/>
          </p:nvSpPr>
          <p:spPr>
            <a:xfrm>
              <a:off x="210903" y="1897796"/>
              <a:ext cx="3389197" cy="4303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filter_median{ </a:t>
              </a:r>
            </a:p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 type: filter_median</a:t>
              </a:r>
            </a:p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 title: filter_median</a:t>
              </a:r>
            </a:p>
            <a:p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AE54699-B1E5-2541-9856-E16E93E9B7DA}"/>
              </a:ext>
            </a:extLst>
          </p:cNvPr>
          <p:cNvSpPr/>
          <p:nvPr/>
        </p:nvSpPr>
        <p:spPr>
          <a:xfrm>
            <a:off x="7026031" y="2576710"/>
            <a:ext cx="3946225" cy="392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      externalmports :</a:t>
            </a:r>
            <a:r>
              <a:rPr lang="en-US" sz="1400" b="1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30AEE7-2955-EA1E-6803-B92587CC6F1D}"/>
              </a:ext>
            </a:extLst>
          </p:cNvPr>
          <p:cNvGrpSpPr/>
          <p:nvPr/>
        </p:nvGrpSpPr>
        <p:grpSpPr>
          <a:xfrm>
            <a:off x="686631" y="3428999"/>
            <a:ext cx="3478029" cy="3038475"/>
            <a:chOff x="210903" y="1632064"/>
            <a:chExt cx="3478029" cy="187353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4D21C15-A53A-6C5F-A0AE-5197F4911E88}"/>
                </a:ext>
              </a:extLst>
            </p:cNvPr>
            <p:cNvGrpSpPr/>
            <p:nvPr/>
          </p:nvGrpSpPr>
          <p:grpSpPr>
            <a:xfrm>
              <a:off x="210903" y="1632064"/>
              <a:ext cx="3478029" cy="1873534"/>
              <a:chOff x="5938156" y="2023975"/>
              <a:chExt cx="2569465" cy="55105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7960F2-D35E-78D5-D473-519D63371BC5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0F4DE1D-E9D0-0BEB-F118-719EB59E0F32}"/>
                  </a:ext>
                </a:extLst>
              </p:cNvPr>
              <p:cNvGrpSpPr/>
              <p:nvPr/>
            </p:nvGrpSpPr>
            <p:grpSpPr>
              <a:xfrm>
                <a:off x="5938156" y="2023975"/>
                <a:ext cx="2569465" cy="551055"/>
                <a:chOff x="5921827" y="3617001"/>
                <a:chExt cx="2569465" cy="551055"/>
              </a:xfrm>
              <a:effectLst/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E0C557D-12B9-41F8-B96A-0A891CD30362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09AC9BB-28C7-E758-B448-111C4FC0225B}"/>
                    </a:ext>
                  </a:extLst>
                </p:cNvPr>
                <p:cNvSpPr/>
                <p:nvPr/>
              </p:nvSpPr>
              <p:spPr>
                <a:xfrm>
                  <a:off x="5921827" y="3617001"/>
                  <a:ext cx="2569464" cy="110027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noProof="1">
                      <a:solidFill>
                        <a:srgbClr val="7030A0"/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Static</a:t>
                  </a:r>
                  <a:r>
                    <a:rPr lang="en-US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 Code Snippet</a:t>
                  </a:r>
                </a:p>
              </p:txBody>
            </p:sp>
          </p:grp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7F0BF6-9F20-BFBE-7C79-83D64476B5AC}"/>
                </a:ext>
              </a:extLst>
            </p:cNvPr>
            <p:cNvSpPr/>
            <p:nvPr/>
          </p:nvSpPr>
          <p:spPr>
            <a:xfrm>
              <a:off x="299734" y="2006145"/>
              <a:ext cx="3389197" cy="59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285750" indent="-285750">
                <a:buFontTx/>
                <a:buChar char="-"/>
              </a:pPr>
              <a:endParaRPr lang="en-US" sz="1400" noProof="1">
                <a:solidFill>
                  <a:schemeClr val="accent5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CE9BF60-6419-DB1A-771B-F038DB6909D2}"/>
              </a:ext>
            </a:extLst>
          </p:cNvPr>
          <p:cNvSpPr/>
          <p:nvPr/>
        </p:nvSpPr>
        <p:spPr>
          <a:xfrm>
            <a:off x="731164" y="4265919"/>
            <a:ext cx="3377080" cy="1249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285750" indent="-285750">
              <a:buFontTx/>
              <a:buChar char="-"/>
            </a:pPr>
            <a:endParaRPr lang="en-US" sz="1400" noProof="1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FBC8F1-D781-D287-6545-521177CDBA0C}"/>
              </a:ext>
            </a:extLst>
          </p:cNvPr>
          <p:cNvSpPr txBox="1"/>
          <p:nvPr/>
        </p:nvSpPr>
        <p:spPr>
          <a:xfrm>
            <a:off x="8025306" y="2915019"/>
            <a:ext cx="2946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import imagej</a:t>
            </a:r>
          </a:p>
          <a:p>
            <a:pPr marL="285750" indent="-285750">
              <a:buFontTx/>
              <a:buChar char="-"/>
            </a:pPr>
            <a:r>
              <a:rPr lang="en-US" sz="12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import scyjava as sj</a:t>
            </a:r>
          </a:p>
          <a:p>
            <a:pPr marL="285750" indent="-285750">
              <a:buFontTx/>
              <a:buChar char="-"/>
            </a:pPr>
            <a:r>
              <a:rPr lang="en-US" sz="12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ij = imagej.init('sc.fiji:fiji:2.14.0')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C71756-537E-D3FA-95CD-CB31A5C9AEFE}"/>
              </a:ext>
            </a:extLst>
          </p:cNvPr>
          <p:cNvSpPr/>
          <p:nvPr/>
        </p:nvSpPr>
        <p:spPr>
          <a:xfrm>
            <a:off x="7077746" y="3416240"/>
            <a:ext cx="3946225" cy="392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sz="1400" noProof="1">
                <a:solidFill>
                  <a:schemeClr val="accent4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     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codeGenerator :</a:t>
            </a:r>
            <a:r>
              <a:rPr lang="en-US" sz="1400" b="1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86AD80-2495-D6A4-B4AA-A20959A578E4}"/>
              </a:ext>
            </a:extLst>
          </p:cNvPr>
          <p:cNvSpPr txBox="1"/>
          <p:nvPr/>
        </p:nvSpPr>
        <p:spPr>
          <a:xfrm>
            <a:off x="495299" y="136525"/>
            <a:ext cx="8972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Methodology - Pipeline 4 Update Input/Output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5B2521-E010-A572-F144-37B4C5C8041A}"/>
              </a:ext>
            </a:extLst>
          </p:cNvPr>
          <p:cNvSpPr txBox="1"/>
          <p:nvPr/>
        </p:nvSpPr>
        <p:spPr>
          <a:xfrm>
            <a:off x="7623686" y="3748533"/>
            <a:ext cx="35037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noProof="1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 codeGenerator(inputs,outputs,code){</a:t>
            </a:r>
          </a:p>
          <a:p>
            <a:r>
              <a:rPr lang="en-US" sz="1200" noProof="1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 `</a:t>
            </a:r>
          </a:p>
          <a:p>
            <a:r>
              <a:rPr lang="en-US" sz="1200" noProof="1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${output1} =  _ _ _(${input1},${input2})/n`</a:t>
            </a:r>
          </a:p>
          <a:p>
            <a:r>
              <a:rPr lang="en-US" sz="1200" noProof="1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135F9A-FAE8-56BB-E02D-A199B928FF84}"/>
              </a:ext>
            </a:extLst>
          </p:cNvPr>
          <p:cNvSpPr/>
          <p:nvPr/>
        </p:nvSpPr>
        <p:spPr>
          <a:xfrm>
            <a:off x="731164" y="3962791"/>
            <a:ext cx="3389197" cy="965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285750" indent="-285750">
              <a:buFontTx/>
              <a:buChar char="-"/>
            </a:pPr>
            <a:endParaRPr lang="en-US" sz="1400" noProof="1">
              <a:solidFill>
                <a:schemeClr val="accent5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38B543-3AB9-5131-9701-8188C2A6EB34}"/>
              </a:ext>
            </a:extLst>
          </p:cNvPr>
          <p:cNvSpPr/>
          <p:nvPr/>
        </p:nvSpPr>
        <p:spPr>
          <a:xfrm>
            <a:off x="719047" y="4871378"/>
            <a:ext cx="3377080" cy="1099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285750" indent="-285750">
              <a:buFontTx/>
              <a:buChar char="-"/>
            </a:pPr>
            <a:endParaRPr lang="en-US" sz="1400" noProof="1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D115B1-4C46-5A3B-E049-D315194E6B35}"/>
              </a:ext>
            </a:extLst>
          </p:cNvPr>
          <p:cNvSpPr/>
          <p:nvPr/>
        </p:nvSpPr>
        <p:spPr>
          <a:xfrm>
            <a:off x="883564" y="4115191"/>
            <a:ext cx="3389197" cy="965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285750" indent="-285750">
              <a:buFontTx/>
              <a:buChar char="-"/>
            </a:pPr>
            <a:r>
              <a:rPr lang="en-US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import imagej</a:t>
            </a:r>
          </a:p>
          <a:p>
            <a:pPr marL="285750" indent="-285750">
              <a:buFontTx/>
              <a:buChar char="-"/>
            </a:pPr>
            <a:r>
              <a:rPr lang="en-US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import scyjava as sj</a:t>
            </a:r>
          </a:p>
          <a:p>
            <a:pPr marL="285750" indent="-285750">
              <a:buFontTx/>
              <a:buChar char="-"/>
            </a:pPr>
            <a:r>
              <a:rPr lang="en-US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ij = imagej.init('sc.fiji:fiji:2.14.0')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C2CF29-A65E-D9F0-4D1F-0A984E0A15D1}"/>
              </a:ext>
            </a:extLst>
          </p:cNvPr>
          <p:cNvSpPr/>
          <p:nvPr/>
        </p:nvSpPr>
        <p:spPr>
          <a:xfrm>
            <a:off x="871447" y="5023778"/>
            <a:ext cx="3377080" cy="1099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285750" indent="-285750">
              <a:buFontTx/>
              <a:buChar char="-"/>
            </a:pPr>
            <a:r>
              <a:rPr lang="en-US" sz="1400" noProof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result_image = ij.op().run("create.img",jimage</a:t>
            </a:r>
          </a:p>
          <a:p>
            <a:pPr marL="285750" indent="-285750">
              <a:buFontTx/>
              <a:buChar char="-"/>
            </a:pPr>
            <a:r>
              <a:rPr lang="en-US" sz="1400" noProof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result_image= ij.op().run(Op_name, ij.py.jargs(result_image, process_image, HyperSphereShape(range),None))</a:t>
            </a:r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9D8804E6-E637-77A9-8DC8-76919D48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68613726-A825-31F4-36C3-4C439468E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EAD23D84-4705-B39D-E6BE-E1DEE818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29</a:t>
            </a:fld>
            <a:endParaRPr lang="LID4096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DCE77A-E25B-15FE-71EB-4997846AEB0C}"/>
              </a:ext>
            </a:extLst>
          </p:cNvPr>
          <p:cNvSpPr/>
          <p:nvPr/>
        </p:nvSpPr>
        <p:spPr>
          <a:xfrm>
            <a:off x="7050268" y="4498075"/>
            <a:ext cx="3946225" cy="392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sz="1400" noProof="1">
                <a:solidFill>
                  <a:srgbClr val="7030A0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      inputs :{</a:t>
            </a:r>
            <a:r>
              <a:rPr lang="en-US" sz="1400" b="1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9CC212-2A1F-5E3E-0907-09F5B91347E9}"/>
              </a:ext>
            </a:extLst>
          </p:cNvPr>
          <p:cNvSpPr/>
          <p:nvPr/>
        </p:nvSpPr>
        <p:spPr>
          <a:xfrm>
            <a:off x="7026030" y="4751765"/>
            <a:ext cx="3946225" cy="392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sz="1400" noProof="1">
                <a:solidFill>
                  <a:srgbClr val="7030A0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           input_image{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39E879-AFA0-D839-C1D0-8A3780FD2505}"/>
              </a:ext>
            </a:extLst>
          </p:cNvPr>
          <p:cNvSpPr/>
          <p:nvPr/>
        </p:nvSpPr>
        <p:spPr>
          <a:xfrm>
            <a:off x="7402903" y="4989460"/>
            <a:ext cx="3946225" cy="392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sz="1400" noProof="1">
                <a:solidFill>
                  <a:srgbClr val="7030A0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           datatype: image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1095F1A-A989-48AA-235B-2643DF914699}"/>
              </a:ext>
            </a:extLst>
          </p:cNvPr>
          <p:cNvSpPr/>
          <p:nvPr/>
        </p:nvSpPr>
        <p:spPr>
          <a:xfrm>
            <a:off x="7184821" y="3305147"/>
            <a:ext cx="108000" cy="10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507528-A8F7-37B3-B21F-21FBC35BF272}"/>
              </a:ext>
            </a:extLst>
          </p:cNvPr>
          <p:cNvGrpSpPr/>
          <p:nvPr/>
        </p:nvGrpSpPr>
        <p:grpSpPr>
          <a:xfrm>
            <a:off x="3658751" y="2632908"/>
            <a:ext cx="3582056" cy="1379795"/>
            <a:chOff x="3658751" y="2632908"/>
            <a:chExt cx="3582056" cy="1379795"/>
          </a:xfrm>
        </p:grpSpPr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66C54E86-81E9-8841-AB52-52B55CBE96FD}"/>
                </a:ext>
              </a:extLst>
            </p:cNvPr>
            <p:cNvSpPr/>
            <p:nvPr/>
          </p:nvSpPr>
          <p:spPr>
            <a:xfrm flipH="1">
              <a:off x="6391669" y="2884947"/>
              <a:ext cx="849138" cy="951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33" y="12240"/>
                  </a:moveTo>
                  <a:cubicBezTo>
                    <a:pt x="20940" y="12240"/>
                    <a:pt x="21563" y="11651"/>
                    <a:pt x="21563" y="10964"/>
                  </a:cubicBezTo>
                  <a:cubicBezTo>
                    <a:pt x="21563" y="10276"/>
                    <a:pt x="20903" y="9687"/>
                    <a:pt x="20133" y="9687"/>
                  </a:cubicBezTo>
                  <a:cubicBezTo>
                    <a:pt x="19473" y="9687"/>
                    <a:pt x="18923" y="10080"/>
                    <a:pt x="18740" y="10636"/>
                  </a:cubicBezTo>
                  <a:lnTo>
                    <a:pt x="1137" y="10636"/>
                  </a:lnTo>
                  <a:lnTo>
                    <a:pt x="11258" y="1604"/>
                  </a:lnTo>
                  <a:lnTo>
                    <a:pt x="18776" y="1604"/>
                  </a:lnTo>
                  <a:cubicBezTo>
                    <a:pt x="18923" y="2160"/>
                    <a:pt x="19510" y="2553"/>
                    <a:pt x="20170" y="2553"/>
                  </a:cubicBezTo>
                  <a:cubicBezTo>
                    <a:pt x="20977" y="2553"/>
                    <a:pt x="21600" y="1964"/>
                    <a:pt x="21600" y="1276"/>
                  </a:cubicBezTo>
                  <a:cubicBezTo>
                    <a:pt x="21600" y="556"/>
                    <a:pt x="20940" y="0"/>
                    <a:pt x="20170" y="0"/>
                  </a:cubicBezTo>
                  <a:cubicBezTo>
                    <a:pt x="19510" y="0"/>
                    <a:pt x="18960" y="393"/>
                    <a:pt x="18776" y="949"/>
                  </a:cubicBezTo>
                  <a:lnTo>
                    <a:pt x="10965" y="949"/>
                  </a:lnTo>
                  <a:lnTo>
                    <a:pt x="0" y="10735"/>
                  </a:lnTo>
                  <a:lnTo>
                    <a:pt x="513" y="11193"/>
                  </a:lnTo>
                  <a:lnTo>
                    <a:pt x="513" y="11258"/>
                  </a:lnTo>
                  <a:lnTo>
                    <a:pt x="587" y="11258"/>
                  </a:lnTo>
                  <a:lnTo>
                    <a:pt x="11038" y="20585"/>
                  </a:lnTo>
                  <a:lnTo>
                    <a:pt x="18740" y="20585"/>
                  </a:lnTo>
                  <a:cubicBezTo>
                    <a:pt x="18886" y="21175"/>
                    <a:pt x="19473" y="21600"/>
                    <a:pt x="20133" y="21600"/>
                  </a:cubicBezTo>
                  <a:cubicBezTo>
                    <a:pt x="20940" y="21600"/>
                    <a:pt x="21563" y="21011"/>
                    <a:pt x="21563" y="20324"/>
                  </a:cubicBezTo>
                  <a:cubicBezTo>
                    <a:pt x="21563" y="19636"/>
                    <a:pt x="20903" y="19047"/>
                    <a:pt x="20133" y="19047"/>
                  </a:cubicBezTo>
                  <a:cubicBezTo>
                    <a:pt x="19473" y="19047"/>
                    <a:pt x="18960" y="19440"/>
                    <a:pt x="18776" y="19931"/>
                  </a:cubicBezTo>
                  <a:lnTo>
                    <a:pt x="11332" y="19931"/>
                  </a:lnTo>
                  <a:lnTo>
                    <a:pt x="1614" y="11258"/>
                  </a:lnTo>
                  <a:lnTo>
                    <a:pt x="18740" y="11258"/>
                  </a:lnTo>
                  <a:cubicBezTo>
                    <a:pt x="18923" y="11815"/>
                    <a:pt x="19473" y="12240"/>
                    <a:pt x="20133" y="12240"/>
                  </a:cubicBezTo>
                  <a:close/>
                </a:path>
              </a:pathLst>
            </a:custGeom>
            <a:solidFill>
              <a:srgbClr val="7030A0"/>
            </a:solidFill>
            <a:ln w="6350">
              <a:solidFill>
                <a:srgbClr val="7030A0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endParaRPr sz="1400" b="1">
                <a:solidFill>
                  <a:schemeClr val="bg1"/>
                </a:solidFill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5C48CD9-42E6-B9EF-98E8-52F56FA76444}"/>
                </a:ext>
              </a:extLst>
            </p:cNvPr>
            <p:cNvGrpSpPr/>
            <p:nvPr/>
          </p:nvGrpSpPr>
          <p:grpSpPr>
            <a:xfrm>
              <a:off x="3658751" y="2632908"/>
              <a:ext cx="2739882" cy="1379795"/>
              <a:chOff x="3658751" y="2632908"/>
              <a:chExt cx="2739882" cy="1379795"/>
            </a:xfrm>
          </p:grpSpPr>
          <p:sp>
            <p:nvSpPr>
              <p:cNvPr id="22" name="Shape">
                <a:extLst>
                  <a:ext uri="{FF2B5EF4-FFF2-40B4-BE49-F238E27FC236}">
                    <a16:creationId xmlns:a16="http://schemas.microsoft.com/office/drawing/2014/main" id="{D16A79FE-79EB-14B5-B2EE-4A016D52F223}"/>
                  </a:ext>
                </a:extLst>
              </p:cNvPr>
              <p:cNvSpPr/>
              <p:nvPr/>
            </p:nvSpPr>
            <p:spPr>
              <a:xfrm>
                <a:off x="5149433" y="2632908"/>
                <a:ext cx="1249200" cy="4163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36" y="0"/>
                    </a:moveTo>
                    <a:lnTo>
                      <a:pt x="18764" y="0"/>
                    </a:lnTo>
                    <a:cubicBezTo>
                      <a:pt x="20329" y="0"/>
                      <a:pt x="21600" y="4839"/>
                      <a:pt x="21600" y="10800"/>
                    </a:cubicBezTo>
                    <a:lnTo>
                      <a:pt x="21600" y="10800"/>
                    </a:lnTo>
                    <a:cubicBezTo>
                      <a:pt x="21600" y="16761"/>
                      <a:pt x="20329" y="21600"/>
                      <a:pt x="18764" y="21600"/>
                    </a:cubicBezTo>
                    <a:lnTo>
                      <a:pt x="2836" y="21600"/>
                    </a:lnTo>
                    <a:cubicBezTo>
                      <a:pt x="1271" y="21600"/>
                      <a:pt x="0" y="16761"/>
                      <a:pt x="0" y="10800"/>
                    </a:cubicBezTo>
                    <a:lnTo>
                      <a:pt x="0" y="10800"/>
                    </a:lnTo>
                    <a:cubicBezTo>
                      <a:pt x="0" y="4839"/>
                      <a:pt x="1271" y="0"/>
                      <a:pt x="2836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7030A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/>
                <a:r>
                  <a:rPr lang="en-US" sz="1200" dirty="0">
                    <a:latin typeface="Poppins" panose="00000500000000000000" pitchFamily="2" charset="0"/>
                    <a:cs typeface="Poppins" panose="00000500000000000000" pitchFamily="2" charset="0"/>
                  </a:rPr>
                  <a:t>I</a:t>
                </a:r>
                <a:r>
                  <a:rPr lang="en-US" altLang="zh-CN" sz="1200" dirty="0">
                    <a:latin typeface="Poppins" panose="00000500000000000000" pitchFamily="2" charset="0"/>
                    <a:cs typeface="Poppins" panose="00000500000000000000" pitchFamily="2" charset="0"/>
                  </a:rPr>
                  <a:t>mageJ API: OpInfo</a:t>
                </a:r>
                <a:r>
                  <a:rPr lang="en-US" altLang="zh-CN" sz="900" dirty="0">
                    <a:latin typeface="Poppins" panose="00000500000000000000" pitchFamily="2" charset="0"/>
                    <a:cs typeface="Poppins" panose="00000500000000000000" pitchFamily="2" charset="0"/>
                  </a:rPr>
                  <a:t>[14]</a:t>
                </a:r>
                <a:endParaRPr lang="en-US" sz="12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2" name="Shape">
                <a:extLst>
                  <a:ext uri="{FF2B5EF4-FFF2-40B4-BE49-F238E27FC236}">
                    <a16:creationId xmlns:a16="http://schemas.microsoft.com/office/drawing/2014/main" id="{9BD6A5D9-D0D6-B6DF-35D1-73995135ED9E}"/>
                  </a:ext>
                </a:extLst>
              </p:cNvPr>
              <p:cNvSpPr/>
              <p:nvPr/>
            </p:nvSpPr>
            <p:spPr>
              <a:xfrm>
                <a:off x="5141598" y="3118058"/>
                <a:ext cx="1250071" cy="417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36" y="0"/>
                    </a:moveTo>
                    <a:lnTo>
                      <a:pt x="18764" y="0"/>
                    </a:lnTo>
                    <a:cubicBezTo>
                      <a:pt x="20329" y="0"/>
                      <a:pt x="21600" y="4839"/>
                      <a:pt x="21600" y="10800"/>
                    </a:cubicBezTo>
                    <a:lnTo>
                      <a:pt x="21600" y="10800"/>
                    </a:lnTo>
                    <a:cubicBezTo>
                      <a:pt x="21600" y="16761"/>
                      <a:pt x="20329" y="21600"/>
                      <a:pt x="18764" y="21600"/>
                    </a:cubicBezTo>
                    <a:lnTo>
                      <a:pt x="2836" y="21600"/>
                    </a:lnTo>
                    <a:cubicBezTo>
                      <a:pt x="1271" y="21600"/>
                      <a:pt x="0" y="16761"/>
                      <a:pt x="0" y="10800"/>
                    </a:cubicBezTo>
                    <a:lnTo>
                      <a:pt x="0" y="10800"/>
                    </a:lnTo>
                    <a:cubicBezTo>
                      <a:pt x="0" y="4839"/>
                      <a:pt x="1271" y="0"/>
                      <a:pt x="2836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7030A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/>
                <a:r>
                  <a:rPr lang="en-US" sz="1200" dirty="0">
                    <a:latin typeface="Poppins" panose="00000500000000000000" pitchFamily="2" charset="0"/>
                    <a:cs typeface="Poppins" panose="00000500000000000000" pitchFamily="2" charset="0"/>
                  </a:rPr>
                  <a:t>AST code analysis</a:t>
                </a:r>
              </a:p>
            </p:txBody>
          </p:sp>
          <p:sp>
            <p:nvSpPr>
              <p:cNvPr id="33" name="Shape">
                <a:extLst>
                  <a:ext uri="{FF2B5EF4-FFF2-40B4-BE49-F238E27FC236}">
                    <a16:creationId xmlns:a16="http://schemas.microsoft.com/office/drawing/2014/main" id="{9F7CB56A-8DCB-DB56-BD89-DFB96DCBF2E4}"/>
                  </a:ext>
                </a:extLst>
              </p:cNvPr>
              <p:cNvSpPr/>
              <p:nvPr/>
            </p:nvSpPr>
            <p:spPr>
              <a:xfrm>
                <a:off x="5141598" y="3596335"/>
                <a:ext cx="1250071" cy="4163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36" y="0"/>
                    </a:moveTo>
                    <a:lnTo>
                      <a:pt x="18764" y="0"/>
                    </a:lnTo>
                    <a:cubicBezTo>
                      <a:pt x="20329" y="0"/>
                      <a:pt x="21600" y="4839"/>
                      <a:pt x="21600" y="10800"/>
                    </a:cubicBezTo>
                    <a:lnTo>
                      <a:pt x="21600" y="10800"/>
                    </a:lnTo>
                    <a:cubicBezTo>
                      <a:pt x="21600" y="16761"/>
                      <a:pt x="20329" y="21600"/>
                      <a:pt x="18764" y="21600"/>
                    </a:cubicBezTo>
                    <a:lnTo>
                      <a:pt x="2836" y="21600"/>
                    </a:lnTo>
                    <a:cubicBezTo>
                      <a:pt x="1271" y="21600"/>
                      <a:pt x="0" y="16761"/>
                      <a:pt x="0" y="10800"/>
                    </a:cubicBezTo>
                    <a:lnTo>
                      <a:pt x="0" y="10800"/>
                    </a:lnTo>
                    <a:cubicBezTo>
                      <a:pt x="0" y="4839"/>
                      <a:pt x="1271" y="0"/>
                      <a:pt x="2836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7030A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/>
                <a:r>
                  <a:rPr lang="en-US" sz="1200" dirty="0">
                    <a:latin typeface="Poppins" panose="00000500000000000000" pitchFamily="2" charset="0"/>
                    <a:cs typeface="Poppins" panose="00000500000000000000" pitchFamily="2" charset="0"/>
                  </a:rPr>
                  <a:t>Op Matching</a:t>
                </a: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698F4E3-BE6F-666F-DF9B-43A7DF15CA36}"/>
                  </a:ext>
                </a:extLst>
              </p:cNvPr>
              <p:cNvGrpSpPr/>
              <p:nvPr/>
            </p:nvGrpSpPr>
            <p:grpSpPr>
              <a:xfrm>
                <a:off x="3658751" y="2825349"/>
                <a:ext cx="1500703" cy="1054621"/>
                <a:chOff x="3658751" y="2825349"/>
                <a:chExt cx="1500703" cy="1054621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FE3C5E9A-1052-2415-850F-43F3351B9661}"/>
                    </a:ext>
                  </a:extLst>
                </p:cNvPr>
                <p:cNvGrpSpPr/>
                <p:nvPr/>
              </p:nvGrpSpPr>
              <p:grpSpPr>
                <a:xfrm>
                  <a:off x="3658751" y="2825349"/>
                  <a:ext cx="1500703" cy="1054621"/>
                  <a:chOff x="3658751" y="2825349"/>
                  <a:chExt cx="1500703" cy="1054621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59C99E2-76E6-531D-89F2-8C10754DEEEA}"/>
                      </a:ext>
                    </a:extLst>
                  </p:cNvPr>
                  <p:cNvGrpSpPr/>
                  <p:nvPr/>
                </p:nvGrpSpPr>
                <p:grpSpPr>
                  <a:xfrm>
                    <a:off x="3658751" y="2825349"/>
                    <a:ext cx="1500703" cy="1054621"/>
                    <a:chOff x="3658751" y="2825349"/>
                    <a:chExt cx="1500703" cy="1054621"/>
                  </a:xfrm>
                </p:grpSpPr>
                <p:sp>
                  <p:nvSpPr>
                    <p:cNvPr id="27" name="Shape">
                      <a:extLst>
                        <a:ext uri="{FF2B5EF4-FFF2-40B4-BE49-F238E27FC236}">
                          <a16:creationId xmlns:a16="http://schemas.microsoft.com/office/drawing/2014/main" id="{767F86E2-6611-F5AD-5FFC-0051C51C3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7356" y="2877587"/>
                      <a:ext cx="664458" cy="95149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0133" y="12240"/>
                          </a:moveTo>
                          <a:cubicBezTo>
                            <a:pt x="20940" y="12240"/>
                            <a:pt x="21563" y="11651"/>
                            <a:pt x="21563" y="10964"/>
                          </a:cubicBezTo>
                          <a:cubicBezTo>
                            <a:pt x="21563" y="10276"/>
                            <a:pt x="20903" y="9687"/>
                            <a:pt x="20133" y="9687"/>
                          </a:cubicBezTo>
                          <a:cubicBezTo>
                            <a:pt x="19473" y="9687"/>
                            <a:pt x="18923" y="10080"/>
                            <a:pt x="18740" y="10636"/>
                          </a:cubicBezTo>
                          <a:lnTo>
                            <a:pt x="1137" y="10636"/>
                          </a:lnTo>
                          <a:lnTo>
                            <a:pt x="11258" y="1604"/>
                          </a:lnTo>
                          <a:lnTo>
                            <a:pt x="18776" y="1604"/>
                          </a:lnTo>
                          <a:cubicBezTo>
                            <a:pt x="18923" y="2160"/>
                            <a:pt x="19510" y="2553"/>
                            <a:pt x="20170" y="2553"/>
                          </a:cubicBezTo>
                          <a:cubicBezTo>
                            <a:pt x="20977" y="2553"/>
                            <a:pt x="21600" y="1964"/>
                            <a:pt x="21600" y="1276"/>
                          </a:cubicBezTo>
                          <a:cubicBezTo>
                            <a:pt x="21600" y="556"/>
                            <a:pt x="20940" y="0"/>
                            <a:pt x="20170" y="0"/>
                          </a:cubicBezTo>
                          <a:cubicBezTo>
                            <a:pt x="19510" y="0"/>
                            <a:pt x="18960" y="393"/>
                            <a:pt x="18776" y="949"/>
                          </a:cubicBezTo>
                          <a:lnTo>
                            <a:pt x="10965" y="949"/>
                          </a:lnTo>
                          <a:lnTo>
                            <a:pt x="0" y="10735"/>
                          </a:lnTo>
                          <a:lnTo>
                            <a:pt x="513" y="11193"/>
                          </a:lnTo>
                          <a:lnTo>
                            <a:pt x="513" y="11258"/>
                          </a:lnTo>
                          <a:lnTo>
                            <a:pt x="587" y="11258"/>
                          </a:lnTo>
                          <a:lnTo>
                            <a:pt x="11038" y="20585"/>
                          </a:lnTo>
                          <a:lnTo>
                            <a:pt x="18740" y="20585"/>
                          </a:lnTo>
                          <a:cubicBezTo>
                            <a:pt x="18886" y="21175"/>
                            <a:pt x="19473" y="21600"/>
                            <a:pt x="20133" y="21600"/>
                          </a:cubicBezTo>
                          <a:cubicBezTo>
                            <a:pt x="20940" y="21600"/>
                            <a:pt x="21563" y="21011"/>
                            <a:pt x="21563" y="20324"/>
                          </a:cubicBezTo>
                          <a:cubicBezTo>
                            <a:pt x="21563" y="19636"/>
                            <a:pt x="20903" y="19047"/>
                            <a:pt x="20133" y="19047"/>
                          </a:cubicBezTo>
                          <a:cubicBezTo>
                            <a:pt x="19473" y="19047"/>
                            <a:pt x="18960" y="19440"/>
                            <a:pt x="18776" y="19931"/>
                          </a:cubicBezTo>
                          <a:lnTo>
                            <a:pt x="11332" y="19931"/>
                          </a:lnTo>
                          <a:lnTo>
                            <a:pt x="1614" y="11258"/>
                          </a:lnTo>
                          <a:lnTo>
                            <a:pt x="18740" y="11258"/>
                          </a:lnTo>
                          <a:cubicBezTo>
                            <a:pt x="18923" y="11815"/>
                            <a:pt x="19473" y="12240"/>
                            <a:pt x="20133" y="12240"/>
                          </a:cubicBezTo>
                          <a:close/>
                        </a:path>
                      </a:pathLst>
                    </a:custGeom>
                    <a:solidFill>
                      <a:srgbClr val="7030A0"/>
                    </a:solidFill>
                    <a:ln w="12700">
                      <a:miter lim="400000"/>
                    </a:ln>
                  </p:spPr>
                  <p:txBody>
                    <a:bodyPr lIns="38100" tIns="38100" rIns="38100" bIns="38100" anchor="ctr"/>
                    <a:lstStyle/>
                    <a:p>
                      <a:pPr algn="ctr">
                        <a:defRPr sz="3000">
                          <a:solidFill>
                            <a:srgbClr val="FFFFFF"/>
                          </a:solidFill>
                        </a:defRPr>
                      </a:pPr>
                      <a:endParaRPr sz="1400" b="1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" name="Shape">
                      <a:extLst>
                        <a:ext uri="{FF2B5EF4-FFF2-40B4-BE49-F238E27FC236}">
                          <a16:creationId xmlns:a16="http://schemas.microsoft.com/office/drawing/2014/main" id="{8A112543-6FB1-C742-B793-75BE2C184C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8753" y="2825349"/>
                      <a:ext cx="858698" cy="525219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554" h="21600" extrusionOk="0">
                          <a:moveTo>
                            <a:pt x="1258" y="4263"/>
                          </a:moveTo>
                          <a:cubicBezTo>
                            <a:pt x="1799" y="4263"/>
                            <a:pt x="2291" y="3695"/>
                            <a:pt x="2488" y="2923"/>
                          </a:cubicBezTo>
                          <a:lnTo>
                            <a:pt x="9549" y="2923"/>
                          </a:lnTo>
                          <a:lnTo>
                            <a:pt x="20865" y="21600"/>
                          </a:lnTo>
                          <a:lnTo>
                            <a:pt x="21554" y="20463"/>
                          </a:lnTo>
                          <a:lnTo>
                            <a:pt x="9967" y="1340"/>
                          </a:lnTo>
                          <a:lnTo>
                            <a:pt x="2513" y="1340"/>
                          </a:lnTo>
                          <a:cubicBezTo>
                            <a:pt x="2316" y="528"/>
                            <a:pt x="1848" y="0"/>
                            <a:pt x="1307" y="0"/>
                          </a:cubicBezTo>
                          <a:cubicBezTo>
                            <a:pt x="569" y="0"/>
                            <a:pt x="3" y="974"/>
                            <a:pt x="3" y="2152"/>
                          </a:cubicBezTo>
                          <a:cubicBezTo>
                            <a:pt x="-46" y="3289"/>
                            <a:pt x="544" y="4263"/>
                            <a:pt x="1258" y="4263"/>
                          </a:cubicBezTo>
                          <a:close/>
                        </a:path>
                      </a:pathLst>
                    </a:custGeom>
                    <a:solidFill>
                      <a:srgbClr val="7030A0"/>
                    </a:solidFill>
                    <a:ln w="12700">
                      <a:miter lim="400000"/>
                    </a:ln>
                  </p:spPr>
                  <p:txBody>
                    <a:bodyPr lIns="38100" tIns="38100" rIns="38100" bIns="38100" anchor="ctr"/>
                    <a:lstStyle/>
                    <a:p>
                      <a:pPr algn="ctr">
                        <a:defRPr sz="3000">
                          <a:solidFill>
                            <a:srgbClr val="FFFFFF"/>
                          </a:solidFill>
                        </a:defRPr>
                      </a:pPr>
                      <a:endParaRPr sz="1400" b="1">
                        <a:solidFill>
                          <a:srgbClr val="7030A0"/>
                        </a:solidFill>
                      </a:endParaRPr>
                    </a:p>
                  </p:txBody>
                </p:sp>
                <p:sp>
                  <p:nvSpPr>
                    <p:cNvPr id="31" name="Shape">
                      <a:extLst>
                        <a:ext uri="{FF2B5EF4-FFF2-40B4-BE49-F238E27FC236}">
                          <a16:creationId xmlns:a16="http://schemas.microsoft.com/office/drawing/2014/main" id="{D203D6CC-5425-5220-81BB-B6ABAC99525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3658751" y="3354751"/>
                      <a:ext cx="858698" cy="525219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554" h="21600" extrusionOk="0">
                          <a:moveTo>
                            <a:pt x="1258" y="4263"/>
                          </a:moveTo>
                          <a:cubicBezTo>
                            <a:pt x="1799" y="4263"/>
                            <a:pt x="2291" y="3695"/>
                            <a:pt x="2488" y="2923"/>
                          </a:cubicBezTo>
                          <a:lnTo>
                            <a:pt x="9549" y="2923"/>
                          </a:lnTo>
                          <a:lnTo>
                            <a:pt x="20865" y="21600"/>
                          </a:lnTo>
                          <a:lnTo>
                            <a:pt x="21554" y="20463"/>
                          </a:lnTo>
                          <a:lnTo>
                            <a:pt x="9967" y="1340"/>
                          </a:lnTo>
                          <a:lnTo>
                            <a:pt x="2513" y="1340"/>
                          </a:lnTo>
                          <a:cubicBezTo>
                            <a:pt x="2316" y="528"/>
                            <a:pt x="1848" y="0"/>
                            <a:pt x="1307" y="0"/>
                          </a:cubicBezTo>
                          <a:cubicBezTo>
                            <a:pt x="569" y="0"/>
                            <a:pt x="3" y="974"/>
                            <a:pt x="3" y="2152"/>
                          </a:cubicBezTo>
                          <a:cubicBezTo>
                            <a:pt x="-46" y="3289"/>
                            <a:pt x="544" y="4263"/>
                            <a:pt x="1258" y="4263"/>
                          </a:cubicBezTo>
                          <a:close/>
                        </a:path>
                      </a:pathLst>
                    </a:custGeom>
                    <a:solidFill>
                      <a:srgbClr val="7030A0"/>
                    </a:solidFill>
                    <a:ln w="12700">
                      <a:miter lim="400000"/>
                    </a:ln>
                  </p:spPr>
                  <p:txBody>
                    <a:bodyPr lIns="38100" tIns="38100" rIns="38100" bIns="38100" anchor="ctr"/>
                    <a:lstStyle/>
                    <a:p>
                      <a:pPr algn="ctr">
                        <a:defRPr sz="3000">
                          <a:solidFill>
                            <a:srgbClr val="FFFFFF"/>
                          </a:solidFill>
                        </a:defRPr>
                      </a:pPr>
                      <a:endParaRPr sz="1400" b="1">
                        <a:solidFill>
                          <a:srgbClr val="7030A0"/>
                        </a:solidFill>
                      </a:endParaRPr>
                    </a:p>
                  </p:txBody>
                </p:sp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D98B6DB0-EF0E-D33F-1141-8A91F02CBC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51454" y="2871102"/>
                      <a:ext cx="108000" cy="108000"/>
                    </a:xfrm>
                    <a:prstGeom prst="ellipse">
                      <a:avLst/>
                    </a:prstGeom>
                    <a:solidFill>
                      <a:srgbClr val="7030A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LID4096"/>
                    </a:p>
                  </p:txBody>
                </p:sp>
              </p:grp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64A7AF4E-D797-998A-48DC-DF98DBBA7237}"/>
                      </a:ext>
                    </a:extLst>
                  </p:cNvPr>
                  <p:cNvSpPr/>
                  <p:nvPr/>
                </p:nvSpPr>
                <p:spPr>
                  <a:xfrm>
                    <a:off x="5045232" y="3294093"/>
                    <a:ext cx="108000" cy="108000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4656B71F-C893-BAA8-C62F-EE05F902CB6B}"/>
                    </a:ext>
                  </a:extLst>
                </p:cNvPr>
                <p:cNvSpPr/>
                <p:nvPr/>
              </p:nvSpPr>
              <p:spPr>
                <a:xfrm>
                  <a:off x="5045232" y="3723305"/>
                  <a:ext cx="108000" cy="108000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</p:grp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983B4E0D-C6C3-DEE2-C7A2-D1B529FDAFB7}"/>
              </a:ext>
            </a:extLst>
          </p:cNvPr>
          <p:cNvSpPr/>
          <p:nvPr/>
        </p:nvSpPr>
        <p:spPr>
          <a:xfrm>
            <a:off x="7857437" y="5285164"/>
            <a:ext cx="3946225" cy="392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sz="1400" noProof="1">
                <a:solidFill>
                  <a:srgbClr val="7030A0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           …</a:t>
            </a:r>
          </a:p>
        </p:txBody>
      </p:sp>
    </p:spTree>
    <p:extLst>
      <p:ext uri="{BB962C8B-B14F-4D97-AF65-F5344CB8AC3E}">
        <p14:creationId xmlns:p14="http://schemas.microsoft.com/office/powerpoint/2010/main" val="144336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C7E2BB8-DEB5-D737-5C45-D7D64709E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9CB1B7-E76C-953E-C6FF-7B236CB80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D2DF36A-9493-C3C8-9803-C9BF943AF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3</a:t>
            </a:fld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46E51-A302-D4B9-BFCF-BCCB2C59F251}"/>
              </a:ext>
            </a:extLst>
          </p:cNvPr>
          <p:cNvSpPr txBox="1"/>
          <p:nvPr/>
        </p:nvSpPr>
        <p:spPr>
          <a:xfrm>
            <a:off x="604837" y="136525"/>
            <a:ext cx="5519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Background - Chaldene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sp>
        <p:nvSpPr>
          <p:cNvPr id="20" name="Google Shape;61;p7">
            <a:extLst>
              <a:ext uri="{FF2B5EF4-FFF2-40B4-BE49-F238E27FC236}">
                <a16:creationId xmlns:a16="http://schemas.microsoft.com/office/drawing/2014/main" id="{99C77ECB-A6BE-0AA5-71BA-A1172BE577AE}"/>
              </a:ext>
            </a:extLst>
          </p:cNvPr>
          <p:cNvSpPr/>
          <p:nvPr/>
        </p:nvSpPr>
        <p:spPr>
          <a:xfrm>
            <a:off x="6246653" y="1041856"/>
            <a:ext cx="5764372" cy="4679009"/>
          </a:xfrm>
          <a:custGeom>
            <a:avLst/>
            <a:gdLst/>
            <a:ahLst/>
            <a:cxnLst/>
            <a:rect l="l" t="t" r="r" b="b"/>
            <a:pathLst>
              <a:path w="21480" h="21553" extrusionOk="0">
                <a:moveTo>
                  <a:pt x="8201" y="21551"/>
                </a:moveTo>
                <a:cubicBezTo>
                  <a:pt x="7500" y="21568"/>
                  <a:pt x="6771" y="21491"/>
                  <a:pt x="6042" y="21355"/>
                </a:cubicBezTo>
                <a:cubicBezTo>
                  <a:pt x="5001" y="21167"/>
                  <a:pt x="4002" y="20817"/>
                  <a:pt x="3065" y="20220"/>
                </a:cubicBezTo>
                <a:cubicBezTo>
                  <a:pt x="2398" y="19801"/>
                  <a:pt x="1794" y="19281"/>
                  <a:pt x="1288" y="18590"/>
                </a:cubicBezTo>
                <a:cubicBezTo>
                  <a:pt x="767" y="17881"/>
                  <a:pt x="427" y="17070"/>
                  <a:pt x="233" y="16157"/>
                </a:cubicBezTo>
                <a:cubicBezTo>
                  <a:pt x="45" y="15278"/>
                  <a:pt x="-31" y="14382"/>
                  <a:pt x="11" y="13469"/>
                </a:cubicBezTo>
                <a:cubicBezTo>
                  <a:pt x="80" y="11643"/>
                  <a:pt x="538" y="9962"/>
                  <a:pt x="1302" y="8400"/>
                </a:cubicBezTo>
                <a:cubicBezTo>
                  <a:pt x="1732" y="7512"/>
                  <a:pt x="2266" y="6719"/>
                  <a:pt x="2863" y="5985"/>
                </a:cubicBezTo>
                <a:cubicBezTo>
                  <a:pt x="3398" y="5319"/>
                  <a:pt x="3953" y="4679"/>
                  <a:pt x="4564" y="4124"/>
                </a:cubicBezTo>
                <a:cubicBezTo>
                  <a:pt x="5216" y="3535"/>
                  <a:pt x="5883" y="2963"/>
                  <a:pt x="6598" y="2486"/>
                </a:cubicBezTo>
                <a:cubicBezTo>
                  <a:pt x="7389" y="1956"/>
                  <a:pt x="8194" y="1487"/>
                  <a:pt x="9041" y="1120"/>
                </a:cubicBezTo>
                <a:cubicBezTo>
                  <a:pt x="9901" y="753"/>
                  <a:pt x="10783" y="463"/>
                  <a:pt x="11685" y="284"/>
                </a:cubicBezTo>
                <a:cubicBezTo>
                  <a:pt x="12407" y="139"/>
                  <a:pt x="13129" y="45"/>
                  <a:pt x="13858" y="11"/>
                </a:cubicBezTo>
                <a:cubicBezTo>
                  <a:pt x="14670" y="-32"/>
                  <a:pt x="15468" y="53"/>
                  <a:pt x="16238" y="378"/>
                </a:cubicBezTo>
                <a:cubicBezTo>
                  <a:pt x="16579" y="523"/>
                  <a:pt x="16912" y="693"/>
                  <a:pt x="17203" y="958"/>
                </a:cubicBezTo>
                <a:cubicBezTo>
                  <a:pt x="17314" y="1060"/>
                  <a:pt x="17411" y="1171"/>
                  <a:pt x="17502" y="1291"/>
                </a:cubicBezTo>
                <a:cubicBezTo>
                  <a:pt x="17592" y="1419"/>
                  <a:pt x="17627" y="1572"/>
                  <a:pt x="17599" y="1743"/>
                </a:cubicBezTo>
                <a:cubicBezTo>
                  <a:pt x="17585" y="1820"/>
                  <a:pt x="17543" y="1863"/>
                  <a:pt x="17488" y="1871"/>
                </a:cubicBezTo>
                <a:cubicBezTo>
                  <a:pt x="17425" y="1880"/>
                  <a:pt x="17377" y="1846"/>
                  <a:pt x="17349" y="1777"/>
                </a:cubicBezTo>
                <a:cubicBezTo>
                  <a:pt x="17210" y="1436"/>
                  <a:pt x="16967" y="1231"/>
                  <a:pt x="16697" y="1077"/>
                </a:cubicBezTo>
                <a:cubicBezTo>
                  <a:pt x="16190" y="804"/>
                  <a:pt x="15669" y="608"/>
                  <a:pt x="15114" y="523"/>
                </a:cubicBezTo>
                <a:cubicBezTo>
                  <a:pt x="14677" y="454"/>
                  <a:pt x="14232" y="446"/>
                  <a:pt x="13788" y="472"/>
                </a:cubicBezTo>
                <a:cubicBezTo>
                  <a:pt x="13469" y="489"/>
                  <a:pt x="13150" y="514"/>
                  <a:pt x="12830" y="557"/>
                </a:cubicBezTo>
                <a:cubicBezTo>
                  <a:pt x="12338" y="617"/>
                  <a:pt x="11845" y="702"/>
                  <a:pt x="11359" y="821"/>
                </a:cubicBezTo>
                <a:cubicBezTo>
                  <a:pt x="10047" y="1146"/>
                  <a:pt x="8791" y="1675"/>
                  <a:pt x="7590" y="2392"/>
                </a:cubicBezTo>
                <a:cubicBezTo>
                  <a:pt x="6459" y="3066"/>
                  <a:pt x="5404" y="3894"/>
                  <a:pt x="4432" y="4858"/>
                </a:cubicBezTo>
                <a:cubicBezTo>
                  <a:pt x="3557" y="5737"/>
                  <a:pt x="2752" y="6710"/>
                  <a:pt x="2086" y="7837"/>
                </a:cubicBezTo>
                <a:cubicBezTo>
                  <a:pt x="1392" y="9006"/>
                  <a:pt x="913" y="10294"/>
                  <a:pt x="635" y="11702"/>
                </a:cubicBezTo>
                <a:cubicBezTo>
                  <a:pt x="469" y="12547"/>
                  <a:pt x="392" y="13409"/>
                  <a:pt x="427" y="14271"/>
                </a:cubicBezTo>
                <a:cubicBezTo>
                  <a:pt x="455" y="15133"/>
                  <a:pt x="580" y="15970"/>
                  <a:pt x="857" y="16772"/>
                </a:cubicBezTo>
                <a:cubicBezTo>
                  <a:pt x="1191" y="17745"/>
                  <a:pt x="1739" y="18504"/>
                  <a:pt x="2440" y="19110"/>
                </a:cubicBezTo>
                <a:cubicBezTo>
                  <a:pt x="3183" y="19750"/>
                  <a:pt x="4002" y="20177"/>
                  <a:pt x="4876" y="20467"/>
                </a:cubicBezTo>
                <a:cubicBezTo>
                  <a:pt x="5473" y="20663"/>
                  <a:pt x="6077" y="20774"/>
                  <a:pt x="6688" y="20860"/>
                </a:cubicBezTo>
                <a:cubicBezTo>
                  <a:pt x="7243" y="20936"/>
                  <a:pt x="7805" y="20954"/>
                  <a:pt x="8361" y="20954"/>
                </a:cubicBezTo>
                <a:cubicBezTo>
                  <a:pt x="9013" y="20945"/>
                  <a:pt x="9658" y="20885"/>
                  <a:pt x="10304" y="20766"/>
                </a:cubicBezTo>
                <a:cubicBezTo>
                  <a:pt x="11442" y="20561"/>
                  <a:pt x="12553" y="20237"/>
                  <a:pt x="13629" y="19742"/>
                </a:cubicBezTo>
                <a:cubicBezTo>
                  <a:pt x="14614" y="19289"/>
                  <a:pt x="15572" y="18760"/>
                  <a:pt x="16447" y="18035"/>
                </a:cubicBezTo>
                <a:cubicBezTo>
                  <a:pt x="17467" y="17190"/>
                  <a:pt x="18376" y="16183"/>
                  <a:pt x="19098" y="14963"/>
                </a:cubicBezTo>
                <a:cubicBezTo>
                  <a:pt x="19674" y="13998"/>
                  <a:pt x="20195" y="12991"/>
                  <a:pt x="20514" y="11848"/>
                </a:cubicBezTo>
                <a:cubicBezTo>
                  <a:pt x="20639" y="11387"/>
                  <a:pt x="20722" y="10917"/>
                  <a:pt x="20771" y="10439"/>
                </a:cubicBezTo>
                <a:cubicBezTo>
                  <a:pt x="20854" y="9535"/>
                  <a:pt x="20729" y="8673"/>
                  <a:pt x="20479" y="7819"/>
                </a:cubicBezTo>
                <a:cubicBezTo>
                  <a:pt x="20327" y="7307"/>
                  <a:pt x="20084" y="6864"/>
                  <a:pt x="19806" y="6437"/>
                </a:cubicBezTo>
                <a:cubicBezTo>
                  <a:pt x="19744" y="6343"/>
                  <a:pt x="19688" y="6232"/>
                  <a:pt x="19626" y="6138"/>
                </a:cubicBezTo>
                <a:cubicBezTo>
                  <a:pt x="19591" y="6078"/>
                  <a:pt x="19570" y="6010"/>
                  <a:pt x="19619" y="5959"/>
                </a:cubicBezTo>
                <a:cubicBezTo>
                  <a:pt x="19674" y="5899"/>
                  <a:pt x="19723" y="5933"/>
                  <a:pt x="19764" y="5985"/>
                </a:cubicBezTo>
                <a:cubicBezTo>
                  <a:pt x="20021" y="6309"/>
                  <a:pt x="20285" y="6616"/>
                  <a:pt x="20493" y="6992"/>
                </a:cubicBezTo>
                <a:cubicBezTo>
                  <a:pt x="20507" y="7017"/>
                  <a:pt x="20528" y="7043"/>
                  <a:pt x="20542" y="7068"/>
                </a:cubicBezTo>
                <a:cubicBezTo>
                  <a:pt x="21048" y="7674"/>
                  <a:pt x="21319" y="8425"/>
                  <a:pt x="21430" y="9270"/>
                </a:cubicBezTo>
                <a:cubicBezTo>
                  <a:pt x="21569" y="10303"/>
                  <a:pt x="21402" y="11293"/>
                  <a:pt x="21104" y="12257"/>
                </a:cubicBezTo>
                <a:cubicBezTo>
                  <a:pt x="20896" y="12923"/>
                  <a:pt x="20604" y="13529"/>
                  <a:pt x="20299" y="14135"/>
                </a:cubicBezTo>
                <a:cubicBezTo>
                  <a:pt x="19653" y="15415"/>
                  <a:pt x="18869" y="16533"/>
                  <a:pt x="17939" y="17506"/>
                </a:cubicBezTo>
                <a:cubicBezTo>
                  <a:pt x="17168" y="18316"/>
                  <a:pt x="16315" y="18982"/>
                  <a:pt x="15406" y="19511"/>
                </a:cubicBezTo>
                <a:cubicBezTo>
                  <a:pt x="14413" y="20092"/>
                  <a:pt x="13386" y="20561"/>
                  <a:pt x="12310" y="20894"/>
                </a:cubicBezTo>
                <a:cubicBezTo>
                  <a:pt x="11685" y="21082"/>
                  <a:pt x="11061" y="21235"/>
                  <a:pt x="10422" y="21346"/>
                </a:cubicBezTo>
                <a:cubicBezTo>
                  <a:pt x="9929" y="21440"/>
                  <a:pt x="9429" y="21491"/>
                  <a:pt x="8930" y="21517"/>
                </a:cubicBezTo>
                <a:cubicBezTo>
                  <a:pt x="8714" y="21542"/>
                  <a:pt x="8479" y="21559"/>
                  <a:pt x="8201" y="2155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B034E2-90F0-A30B-1412-AFE0C25831E8}"/>
              </a:ext>
            </a:extLst>
          </p:cNvPr>
          <p:cNvSpPr/>
          <p:nvPr/>
        </p:nvSpPr>
        <p:spPr>
          <a:xfrm>
            <a:off x="482682" y="1085722"/>
            <a:ext cx="5281699" cy="4530368"/>
          </a:xfrm>
          <a:custGeom>
            <a:avLst/>
            <a:gdLst>
              <a:gd name="connsiteX0" fmla="*/ 0 w 5281699"/>
              <a:gd name="connsiteY0" fmla="*/ 0 h 4530368"/>
              <a:gd name="connsiteX1" fmla="*/ 607395 w 5281699"/>
              <a:gd name="connsiteY1" fmla="*/ 0 h 4530368"/>
              <a:gd name="connsiteX2" fmla="*/ 1161974 w 5281699"/>
              <a:gd name="connsiteY2" fmla="*/ 0 h 4530368"/>
              <a:gd name="connsiteX3" fmla="*/ 1927820 w 5281699"/>
              <a:gd name="connsiteY3" fmla="*/ 0 h 4530368"/>
              <a:gd name="connsiteX4" fmla="*/ 2429582 w 5281699"/>
              <a:gd name="connsiteY4" fmla="*/ 0 h 4530368"/>
              <a:gd name="connsiteX5" fmla="*/ 2984160 w 5281699"/>
              <a:gd name="connsiteY5" fmla="*/ 0 h 4530368"/>
              <a:gd name="connsiteX6" fmla="*/ 3644372 w 5281699"/>
              <a:gd name="connsiteY6" fmla="*/ 0 h 4530368"/>
              <a:gd name="connsiteX7" fmla="*/ 4146134 w 5281699"/>
              <a:gd name="connsiteY7" fmla="*/ 0 h 4530368"/>
              <a:gd name="connsiteX8" fmla="*/ 5281699 w 5281699"/>
              <a:gd name="connsiteY8" fmla="*/ 0 h 4530368"/>
              <a:gd name="connsiteX9" fmla="*/ 5281699 w 5281699"/>
              <a:gd name="connsiteY9" fmla="*/ 647195 h 4530368"/>
              <a:gd name="connsiteX10" fmla="*/ 5281699 w 5281699"/>
              <a:gd name="connsiteY10" fmla="*/ 1249087 h 4530368"/>
              <a:gd name="connsiteX11" fmla="*/ 5281699 w 5281699"/>
              <a:gd name="connsiteY11" fmla="*/ 1896283 h 4530368"/>
              <a:gd name="connsiteX12" fmla="*/ 5281699 w 5281699"/>
              <a:gd name="connsiteY12" fmla="*/ 2634085 h 4530368"/>
              <a:gd name="connsiteX13" fmla="*/ 5281699 w 5281699"/>
              <a:gd name="connsiteY13" fmla="*/ 3190673 h 4530368"/>
              <a:gd name="connsiteX14" fmla="*/ 5281699 w 5281699"/>
              <a:gd name="connsiteY14" fmla="*/ 3701958 h 4530368"/>
              <a:gd name="connsiteX15" fmla="*/ 5281699 w 5281699"/>
              <a:gd name="connsiteY15" fmla="*/ 4530368 h 4530368"/>
              <a:gd name="connsiteX16" fmla="*/ 4568670 w 5281699"/>
              <a:gd name="connsiteY16" fmla="*/ 4530368 h 4530368"/>
              <a:gd name="connsiteX17" fmla="*/ 3961274 w 5281699"/>
              <a:gd name="connsiteY17" fmla="*/ 4530368 h 4530368"/>
              <a:gd name="connsiteX18" fmla="*/ 3195428 w 5281699"/>
              <a:gd name="connsiteY18" fmla="*/ 4530368 h 4530368"/>
              <a:gd name="connsiteX19" fmla="*/ 2693666 w 5281699"/>
              <a:gd name="connsiteY19" fmla="*/ 4530368 h 4530368"/>
              <a:gd name="connsiteX20" fmla="*/ 2139088 w 5281699"/>
              <a:gd name="connsiteY20" fmla="*/ 4530368 h 4530368"/>
              <a:gd name="connsiteX21" fmla="*/ 1531693 w 5281699"/>
              <a:gd name="connsiteY21" fmla="*/ 4530368 h 4530368"/>
              <a:gd name="connsiteX22" fmla="*/ 765846 w 5281699"/>
              <a:gd name="connsiteY22" fmla="*/ 4530368 h 4530368"/>
              <a:gd name="connsiteX23" fmla="*/ 0 w 5281699"/>
              <a:gd name="connsiteY23" fmla="*/ 4530368 h 4530368"/>
              <a:gd name="connsiteX24" fmla="*/ 0 w 5281699"/>
              <a:gd name="connsiteY24" fmla="*/ 4019084 h 4530368"/>
              <a:gd name="connsiteX25" fmla="*/ 0 w 5281699"/>
              <a:gd name="connsiteY25" fmla="*/ 3326585 h 4530368"/>
              <a:gd name="connsiteX26" fmla="*/ 0 w 5281699"/>
              <a:gd name="connsiteY26" fmla="*/ 2769996 h 4530368"/>
              <a:gd name="connsiteX27" fmla="*/ 0 w 5281699"/>
              <a:gd name="connsiteY27" fmla="*/ 2168105 h 4530368"/>
              <a:gd name="connsiteX28" fmla="*/ 0 w 5281699"/>
              <a:gd name="connsiteY28" fmla="*/ 1430302 h 4530368"/>
              <a:gd name="connsiteX29" fmla="*/ 0 w 5281699"/>
              <a:gd name="connsiteY29" fmla="*/ 873714 h 4530368"/>
              <a:gd name="connsiteX30" fmla="*/ 0 w 5281699"/>
              <a:gd name="connsiteY30" fmla="*/ 0 h 453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81699" h="4530368" extrusionOk="0">
                <a:moveTo>
                  <a:pt x="0" y="0"/>
                </a:moveTo>
                <a:cubicBezTo>
                  <a:pt x="227083" y="9315"/>
                  <a:pt x="347142" y="6887"/>
                  <a:pt x="607395" y="0"/>
                </a:cubicBezTo>
                <a:cubicBezTo>
                  <a:pt x="867649" y="-6887"/>
                  <a:pt x="956746" y="16502"/>
                  <a:pt x="1161974" y="0"/>
                </a:cubicBezTo>
                <a:cubicBezTo>
                  <a:pt x="1367202" y="-16502"/>
                  <a:pt x="1690517" y="-22946"/>
                  <a:pt x="1927820" y="0"/>
                </a:cubicBezTo>
                <a:cubicBezTo>
                  <a:pt x="2165123" y="22946"/>
                  <a:pt x="2179615" y="6120"/>
                  <a:pt x="2429582" y="0"/>
                </a:cubicBezTo>
                <a:cubicBezTo>
                  <a:pt x="2679549" y="-6120"/>
                  <a:pt x="2827824" y="-20160"/>
                  <a:pt x="2984160" y="0"/>
                </a:cubicBezTo>
                <a:cubicBezTo>
                  <a:pt x="3140496" y="20160"/>
                  <a:pt x="3349621" y="22095"/>
                  <a:pt x="3644372" y="0"/>
                </a:cubicBezTo>
                <a:cubicBezTo>
                  <a:pt x="3939123" y="-22095"/>
                  <a:pt x="3997427" y="-11415"/>
                  <a:pt x="4146134" y="0"/>
                </a:cubicBezTo>
                <a:cubicBezTo>
                  <a:pt x="4294841" y="11415"/>
                  <a:pt x="4752108" y="-45744"/>
                  <a:pt x="5281699" y="0"/>
                </a:cubicBezTo>
                <a:cubicBezTo>
                  <a:pt x="5252162" y="291387"/>
                  <a:pt x="5292987" y="446981"/>
                  <a:pt x="5281699" y="647195"/>
                </a:cubicBezTo>
                <a:cubicBezTo>
                  <a:pt x="5270411" y="847409"/>
                  <a:pt x="5310034" y="1116792"/>
                  <a:pt x="5281699" y="1249087"/>
                </a:cubicBezTo>
                <a:cubicBezTo>
                  <a:pt x="5253364" y="1381382"/>
                  <a:pt x="5281109" y="1595374"/>
                  <a:pt x="5281699" y="1896283"/>
                </a:cubicBezTo>
                <a:cubicBezTo>
                  <a:pt x="5282289" y="2197192"/>
                  <a:pt x="5303013" y="2343715"/>
                  <a:pt x="5281699" y="2634085"/>
                </a:cubicBezTo>
                <a:cubicBezTo>
                  <a:pt x="5260385" y="2924455"/>
                  <a:pt x="5286735" y="3057143"/>
                  <a:pt x="5281699" y="3190673"/>
                </a:cubicBezTo>
                <a:cubicBezTo>
                  <a:pt x="5276663" y="3324203"/>
                  <a:pt x="5302475" y="3500615"/>
                  <a:pt x="5281699" y="3701958"/>
                </a:cubicBezTo>
                <a:cubicBezTo>
                  <a:pt x="5260923" y="3903301"/>
                  <a:pt x="5251538" y="4312736"/>
                  <a:pt x="5281699" y="4530368"/>
                </a:cubicBezTo>
                <a:cubicBezTo>
                  <a:pt x="5106463" y="4563669"/>
                  <a:pt x="4717652" y="4513200"/>
                  <a:pt x="4568670" y="4530368"/>
                </a:cubicBezTo>
                <a:cubicBezTo>
                  <a:pt x="4419688" y="4547536"/>
                  <a:pt x="4212622" y="4518653"/>
                  <a:pt x="3961274" y="4530368"/>
                </a:cubicBezTo>
                <a:cubicBezTo>
                  <a:pt x="3709926" y="4542083"/>
                  <a:pt x="3428827" y="4559238"/>
                  <a:pt x="3195428" y="4530368"/>
                </a:cubicBezTo>
                <a:cubicBezTo>
                  <a:pt x="2962029" y="4501498"/>
                  <a:pt x="2862732" y="4532611"/>
                  <a:pt x="2693666" y="4530368"/>
                </a:cubicBezTo>
                <a:cubicBezTo>
                  <a:pt x="2524600" y="4528125"/>
                  <a:pt x="2268127" y="4516435"/>
                  <a:pt x="2139088" y="4530368"/>
                </a:cubicBezTo>
                <a:cubicBezTo>
                  <a:pt x="2010049" y="4544301"/>
                  <a:pt x="1796339" y="4512667"/>
                  <a:pt x="1531693" y="4530368"/>
                </a:cubicBezTo>
                <a:cubicBezTo>
                  <a:pt x="1267047" y="4548069"/>
                  <a:pt x="1070735" y="4543093"/>
                  <a:pt x="765846" y="4530368"/>
                </a:cubicBezTo>
                <a:cubicBezTo>
                  <a:pt x="460957" y="4517643"/>
                  <a:pt x="323535" y="4542028"/>
                  <a:pt x="0" y="4530368"/>
                </a:cubicBezTo>
                <a:cubicBezTo>
                  <a:pt x="25507" y="4366579"/>
                  <a:pt x="19755" y="4231385"/>
                  <a:pt x="0" y="4019084"/>
                </a:cubicBezTo>
                <a:cubicBezTo>
                  <a:pt x="-19755" y="3806783"/>
                  <a:pt x="-2430" y="3590314"/>
                  <a:pt x="0" y="3326585"/>
                </a:cubicBezTo>
                <a:cubicBezTo>
                  <a:pt x="2430" y="3062856"/>
                  <a:pt x="-16013" y="3008382"/>
                  <a:pt x="0" y="2769996"/>
                </a:cubicBezTo>
                <a:cubicBezTo>
                  <a:pt x="16013" y="2531610"/>
                  <a:pt x="17811" y="2309246"/>
                  <a:pt x="0" y="2168105"/>
                </a:cubicBezTo>
                <a:cubicBezTo>
                  <a:pt x="-17811" y="2026964"/>
                  <a:pt x="-75" y="1717912"/>
                  <a:pt x="0" y="1430302"/>
                </a:cubicBezTo>
                <a:cubicBezTo>
                  <a:pt x="75" y="1142692"/>
                  <a:pt x="-26641" y="1130279"/>
                  <a:pt x="0" y="873714"/>
                </a:cubicBezTo>
                <a:cubicBezTo>
                  <a:pt x="26641" y="617149"/>
                  <a:pt x="-3653" y="206836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6141072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83F837-DCC5-9604-04B3-D5CBBA47B906}"/>
              </a:ext>
            </a:extLst>
          </p:cNvPr>
          <p:cNvSpPr txBox="1"/>
          <p:nvPr/>
        </p:nvSpPr>
        <p:spPr>
          <a:xfrm>
            <a:off x="404193" y="5831457"/>
            <a:ext cx="5438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Figure 2 : Visual Nodes, Search Menu, Workflow in Chaldene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Google Shape;54;p7">
            <a:extLst>
              <a:ext uri="{FF2B5EF4-FFF2-40B4-BE49-F238E27FC236}">
                <a16:creationId xmlns:a16="http://schemas.microsoft.com/office/drawing/2014/main" id="{663E6789-4E95-C201-EA89-D84545161283}"/>
              </a:ext>
            </a:extLst>
          </p:cNvPr>
          <p:cNvSpPr txBox="1"/>
          <p:nvPr/>
        </p:nvSpPr>
        <p:spPr>
          <a:xfrm>
            <a:off x="7106613" y="2298207"/>
            <a:ext cx="4528577" cy="386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defPPr>
              <a:defRPr lang="LID4096"/>
            </a:defPPr>
            <a:lvl1pPr marR="0" lvl="0" indent="0" algn="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Light" panose="00000400000000000000" pitchFamily="2" charset="0"/>
                <a:ea typeface="Calibri"/>
                <a:cs typeface="Poppins Light" panose="00000400000000000000" pitchFamily="2" charset="0"/>
              </a:defRPr>
            </a:lvl1pPr>
          </a:lstStyle>
          <a:p>
            <a:r>
              <a:rPr lang="en-US" altLang="zh-CN" sz="2400" dirty="0">
                <a:sym typeface="Calibri"/>
              </a:rPr>
              <a:t>Visual Programming System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2D57CA-E1D0-DB13-FAE6-CF937FFA3AD8}"/>
              </a:ext>
            </a:extLst>
          </p:cNvPr>
          <p:cNvSpPr txBox="1"/>
          <p:nvPr/>
        </p:nvSpPr>
        <p:spPr>
          <a:xfrm>
            <a:off x="8520199" y="1843078"/>
            <a:ext cx="20073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Poppins Light" panose="00000400000000000000" pitchFamily="2" charset="0"/>
                <a:ea typeface="Calibri"/>
                <a:cs typeface="Poppins Light" panose="00000400000000000000" pitchFamily="2" charset="0"/>
                <a:sym typeface="Calibri"/>
              </a:rPr>
              <a:t>C</a:t>
            </a:r>
            <a:r>
              <a:rPr lang="en-US" altLang="zh-CN" sz="2400" dirty="0">
                <a:solidFill>
                  <a:schemeClr val="dk1"/>
                </a:solidFill>
                <a:latin typeface="Poppins Light" panose="00000400000000000000" pitchFamily="2" charset="0"/>
                <a:ea typeface="Calibri"/>
                <a:cs typeface="Poppins Light" panose="00000400000000000000" pitchFamily="2" charset="0"/>
                <a:sym typeface="Calibri"/>
              </a:rPr>
              <a:t>haldene</a:t>
            </a:r>
            <a:endParaRPr lang="en-GB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zh-CN" sz="1800" dirty="0">
                <a:sym typeface="Calibri"/>
              </a:rPr>
              <a:t> 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D99EE7-FC6F-60D8-7674-36975B24F03D}"/>
              </a:ext>
            </a:extLst>
          </p:cNvPr>
          <p:cNvCxnSpPr>
            <a:cxnSpLocks/>
          </p:cNvCxnSpPr>
          <p:nvPr/>
        </p:nvCxnSpPr>
        <p:spPr>
          <a:xfrm>
            <a:off x="7340222" y="2653450"/>
            <a:ext cx="406135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58;p7">
            <a:extLst>
              <a:ext uri="{FF2B5EF4-FFF2-40B4-BE49-F238E27FC236}">
                <a16:creationId xmlns:a16="http://schemas.microsoft.com/office/drawing/2014/main" id="{A0BFB6AD-5A5E-13C2-EDB1-0E7BFDC9B924}"/>
              </a:ext>
            </a:extLst>
          </p:cNvPr>
          <p:cNvSpPr txBox="1"/>
          <p:nvPr/>
        </p:nvSpPr>
        <p:spPr>
          <a:xfrm>
            <a:off x="6601908" y="2855612"/>
            <a:ext cx="4702250" cy="257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Chaldene</a:t>
            </a:r>
            <a:r>
              <a:rPr lang="en-GB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[4]</a:t>
            </a:r>
            <a:r>
              <a:rPr lang="en-US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GB" sz="1600" dirty="0">
                <a:latin typeface="Poppins" panose="00000500000000000000" pitchFamily="2" charset="0"/>
                <a:cs typeface="Poppins" panose="00000500000000000000" pitchFamily="2" charset="0"/>
              </a:rPr>
              <a:t>is </a:t>
            </a:r>
            <a:r>
              <a:rPr lang="en-US" altLang="zh-CN" sz="1600" dirty="0"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en-GB" sz="1600" dirty="0">
                <a:latin typeface="Poppins" panose="00000500000000000000" pitchFamily="2" charset="0"/>
                <a:cs typeface="Poppins" panose="00000500000000000000" pitchFamily="2" charset="0"/>
              </a:rPr>
              <a:t>visual programming extension to JupyterLab that executed based on 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Python kernel</a:t>
            </a:r>
            <a:r>
              <a:rPr lang="en-GB" sz="16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Chaldene </a:t>
            </a:r>
            <a:r>
              <a:rPr lang="en-GB" sz="1600" dirty="0">
                <a:latin typeface="Poppins" panose="00000500000000000000" pitchFamily="2" charset="0"/>
                <a:cs typeface="Poppins" panose="00000500000000000000" pitchFamily="2" charset="0"/>
              </a:rPr>
              <a:t>intends to provide scientists who have limited programming experience with a </a:t>
            </a:r>
            <a:r>
              <a:rPr lang="en-GB" sz="1600" u="sng" dirty="0">
                <a:latin typeface="Poppins" panose="00000500000000000000" pitchFamily="2" charset="0"/>
                <a:cs typeface="Poppins" panose="00000500000000000000" pitchFamily="2" charset="0"/>
              </a:rPr>
              <a:t>visual workflow </a:t>
            </a:r>
            <a:r>
              <a:rPr lang="en-GB" sz="1600" dirty="0">
                <a:latin typeface="Poppins" panose="00000500000000000000" pitchFamily="2" charset="0"/>
                <a:cs typeface="Poppins" panose="00000500000000000000" pitchFamily="2" charset="0"/>
              </a:rPr>
              <a:t>for data processing, making complex data analysis more accessible and intuitive.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30F945E-8B5C-07D9-6F3D-6B67E3EB1EF7}"/>
                  </a:ext>
                </a:extLst>
              </p14:cNvPr>
              <p14:cNvContentPartPr/>
              <p14:nvPr/>
            </p14:nvContentPartPr>
            <p14:xfrm>
              <a:off x="5614770" y="1723883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30F945E-8B5C-07D9-6F3D-6B67E3EB1E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05770" y="171488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9C1A72F7-400E-1990-EBD4-F9D7FD0C1DCB}"/>
              </a:ext>
            </a:extLst>
          </p:cNvPr>
          <p:cNvGrpSpPr/>
          <p:nvPr/>
        </p:nvGrpSpPr>
        <p:grpSpPr>
          <a:xfrm>
            <a:off x="3546943" y="1241910"/>
            <a:ext cx="2111294" cy="2215996"/>
            <a:chOff x="3536341" y="1191717"/>
            <a:chExt cx="2111294" cy="221599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346FE14-042F-5004-632A-60B3E57C9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226" b="95819" l="2963" r="95926">
                          <a14:foregroundMark x1="3704" y1="5575" x2="34074" y2="49477"/>
                          <a14:foregroundMark x1="34074" y1="49477" x2="73333" y2="78397"/>
                          <a14:foregroundMark x1="73333" y1="78397" x2="90741" y2="56098"/>
                          <a14:foregroundMark x1="90741" y1="56098" x2="90741" y2="24390"/>
                          <a14:foregroundMark x1="90741" y1="24390" x2="57407" y2="6969"/>
                          <a14:foregroundMark x1="57407" y1="6969" x2="26667" y2="6969"/>
                          <a14:foregroundMark x1="26667" y1="6969" x2="7778" y2="25436"/>
                          <a14:foregroundMark x1="7778" y1="25436" x2="8148" y2="81185"/>
                          <a14:foregroundMark x1="8148" y1="81185" x2="30370" y2="89199"/>
                          <a14:foregroundMark x1="30370" y1="89199" x2="72222" y2="87456"/>
                          <a14:foregroundMark x1="72222" y1="87456" x2="86296" y2="77003"/>
                          <a14:foregroundMark x1="22593" y1="22648" x2="21481" y2="50174"/>
                          <a14:foregroundMark x1="21481" y1="50174" x2="48519" y2="47038"/>
                          <a14:foregroundMark x1="48519" y1="47038" x2="65185" y2="17770"/>
                          <a14:foregroundMark x1="22593" y1="14634" x2="60370" y2="17770"/>
                          <a14:foregroundMark x1="60370" y1="17770" x2="90000" y2="54355"/>
                          <a14:foregroundMark x1="90000" y1="54355" x2="41852" y2="70383"/>
                          <a14:foregroundMark x1="41852" y1="70383" x2="7778" y2="37282"/>
                          <a14:foregroundMark x1="7778" y1="37282" x2="22963" y2="15679"/>
                          <a14:foregroundMark x1="22963" y1="15679" x2="23333" y2="13937"/>
                          <a14:foregroundMark x1="34444" y1="12195" x2="52963" y2="45993"/>
                          <a14:foregroundMark x1="52963" y1="45993" x2="45926" y2="12544"/>
                          <a14:foregroundMark x1="45926" y1="12544" x2="25185" y2="10801"/>
                          <a14:foregroundMark x1="6667" y1="16028" x2="8889" y2="81882"/>
                          <a14:foregroundMark x1="8889" y1="81882" x2="28519" y2="93728"/>
                          <a14:foregroundMark x1="28519" y1="93728" x2="78148" y2="95470"/>
                          <a14:foregroundMark x1="78148" y1="95470" x2="89630" y2="74564"/>
                          <a14:foregroundMark x1="89630" y1="74564" x2="85556" y2="28920"/>
                          <a14:foregroundMark x1="85556" y1="28920" x2="66296" y2="6969"/>
                          <a14:foregroundMark x1="66296" y1="6969" x2="5185" y2="7317"/>
                          <a14:foregroundMark x1="5185" y1="7317" x2="7407" y2="15679"/>
                          <a14:foregroundMark x1="88889" y1="83972" x2="64074" y2="95122"/>
                          <a14:foregroundMark x1="64074" y1="95122" x2="3333" y2="96167"/>
                          <a14:foregroundMark x1="3333" y1="96167" x2="5926" y2="78746"/>
                          <a14:foregroundMark x1="5556" y1="5923" x2="35185" y2="6969"/>
                          <a14:foregroundMark x1="35185" y1="6969" x2="68519" y2="6620"/>
                          <a14:foregroundMark x1="68519" y1="6620" x2="90741" y2="18118"/>
                          <a14:foregroundMark x1="90741" y1="18118" x2="91111" y2="20906"/>
                          <a14:foregroundMark x1="77778" y1="13589" x2="87407" y2="14634"/>
                          <a14:foregroundMark x1="21852" y1="5226" x2="85926" y2="7317"/>
                          <a14:foregroundMark x1="85926" y1="7317" x2="92593" y2="16028"/>
                          <a14:foregroundMark x1="66667" y1="5923" x2="90000" y2="5575"/>
                          <a14:foregroundMark x1="90000" y1="5575" x2="93704" y2="13589"/>
                          <a14:foregroundMark x1="77778" y1="94774" x2="92593" y2="95470"/>
                          <a14:foregroundMark x1="94444" y1="95819" x2="91852" y2="22300"/>
                          <a14:foregroundMark x1="91852" y1="22300" x2="95556" y2="43554"/>
                          <a14:foregroundMark x1="95926" y1="43902" x2="93704" y2="94774"/>
                          <a14:foregroundMark x1="93704" y1="94774" x2="93704" y2="94774"/>
                          <a14:foregroundMark x1="93704" y1="28571" x2="92963" y2="18118"/>
                          <a14:foregroundMark x1="88889" y1="5226" x2="92963" y2="7666"/>
                          <a14:foregroundMark x1="91111" y1="5226" x2="92963" y2="5923"/>
                          <a14:backgroundMark x1="95855" y1="12759" x2="99259" y2="19164"/>
                          <a14:backgroundMark x1="94928" y1="94821" x2="94815" y2="98258"/>
                          <a14:backgroundMark x1="96613" y1="43392" x2="96595" y2="43928"/>
                          <a14:backgroundMark x1="97407" y1="19164" x2="97332" y2="21462"/>
                          <a14:backgroundMark x1="1481" y1="17770" x2="1481" y2="15331"/>
                          <a14:backgroundMark x1="94815" y1="18118" x2="94444" y2="156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90057" y="1191717"/>
              <a:ext cx="2057578" cy="218713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3F718C-A196-6DC3-6235-E482178D493E}"/>
                </a:ext>
              </a:extLst>
            </p:cNvPr>
            <p:cNvSpPr/>
            <p:nvPr/>
          </p:nvSpPr>
          <p:spPr>
            <a:xfrm>
              <a:off x="5448719" y="1261889"/>
              <a:ext cx="143446" cy="1967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D500800-3D2B-635A-CE27-E43291080AD7}"/>
                </a:ext>
              </a:extLst>
            </p:cNvPr>
            <p:cNvSpPr/>
            <p:nvPr/>
          </p:nvSpPr>
          <p:spPr>
            <a:xfrm>
              <a:off x="5498635" y="1320629"/>
              <a:ext cx="36000" cy="1908000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2396461-65D4-AF6C-A8FF-68F2A5643A4E}"/>
                </a:ext>
              </a:extLst>
            </p:cNvPr>
            <p:cNvSpPr/>
            <p:nvPr/>
          </p:nvSpPr>
          <p:spPr>
            <a:xfrm rot="5400000">
              <a:off x="4497092" y="2299945"/>
              <a:ext cx="143446" cy="2057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28F529A-9513-FD41-1B98-F6EBE75ED28E}"/>
                </a:ext>
              </a:extLst>
            </p:cNvPr>
            <p:cNvSpPr/>
            <p:nvPr/>
          </p:nvSpPr>
          <p:spPr>
            <a:xfrm>
              <a:off x="3536341" y="1350136"/>
              <a:ext cx="143446" cy="2057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42C8889-C05C-233C-DE5E-9708F47DC52F}"/>
                </a:ext>
              </a:extLst>
            </p:cNvPr>
            <p:cNvSpPr/>
            <p:nvPr/>
          </p:nvSpPr>
          <p:spPr>
            <a:xfrm>
              <a:off x="3655296" y="1349573"/>
              <a:ext cx="36000" cy="1908000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65ED130-613A-9A01-C9C7-572078B8A6E9}"/>
              </a:ext>
            </a:extLst>
          </p:cNvPr>
          <p:cNvGrpSpPr/>
          <p:nvPr/>
        </p:nvGrpSpPr>
        <p:grpSpPr>
          <a:xfrm>
            <a:off x="423562" y="1282692"/>
            <a:ext cx="3238781" cy="1786427"/>
            <a:chOff x="423562" y="1282692"/>
            <a:chExt cx="3238781" cy="178642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9F42C3A-79EF-84E4-DB65-E86DE0167B85}"/>
                </a:ext>
              </a:extLst>
            </p:cNvPr>
            <p:cNvGrpSpPr/>
            <p:nvPr/>
          </p:nvGrpSpPr>
          <p:grpSpPr>
            <a:xfrm>
              <a:off x="423562" y="1282692"/>
              <a:ext cx="3238781" cy="1691787"/>
              <a:chOff x="423562" y="1282692"/>
              <a:chExt cx="3238781" cy="169178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F3B955F-731B-EDF0-EC00-46B40A02E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910" b="98198" l="4000" r="93412">
                            <a14:foregroundMark x1="25882" y1="15766" x2="88706" y2="82883"/>
                            <a14:foregroundMark x1="88706" y1="82883" x2="93412" y2="92793"/>
                            <a14:foregroundMark x1="91765" y1="18018" x2="31529" y2="76126"/>
                            <a14:foregroundMark x1="31529" y1="76126" x2="26824" y2="90090"/>
                            <a14:foregroundMark x1="3529" y1="13964" x2="17697" y2="28171"/>
                            <a14:foregroundMark x1="17804" y1="30391" x2="9647" y2="53604"/>
                            <a14:foregroundMark x1="9647" y1="53604" x2="4000" y2="22072"/>
                            <a14:foregroundMark x1="4000" y1="22072" x2="5176" y2="15766"/>
                            <a14:foregroundMark x1="25882" y1="13514" x2="42118" y2="10360"/>
                            <a14:foregroundMark x1="42118" y1="10360" x2="94824" y2="17568"/>
                            <a14:foregroundMark x1="94824" y1="17568" x2="89176" y2="99550"/>
                            <a14:foregroundMark x1="89176" y1="99550" x2="41882" y2="98198"/>
                            <a14:foregroundMark x1="41882" y1="98198" x2="25176" y2="87838"/>
                            <a14:foregroundMark x1="25176" y1="16625" x2="25176" y2="9910"/>
                            <a14:foregroundMark x1="25176" y1="87838" x2="25176" y2="35946"/>
                            <a14:foregroundMark x1="11765" y1="18919" x2="16706" y2="22973"/>
                            <a14:foregroundMark x1="16235" y1="40991" x2="13412" y2="50000"/>
                            <a14:foregroundMark x1="92706" y1="62162" x2="93176" y2="87838"/>
                            <a14:foregroundMark x1="89412" y1="54505" x2="90824" y2="52703"/>
                            <a14:foregroundMark x1="90353" y1="40991" x2="90824" y2="39640"/>
                            <a14:foregroundMark x1="29412" y1="53153" x2="30588" y2="52252"/>
                            <a14:foregroundMark x1="29176" y1="65315" x2="30588" y2="62162"/>
                            <a14:backgroundMark x1="7529" y1="65766" x2="7529" y2="65766"/>
                            <a14:backgroundMark x1="18824" y1="54505" x2="4706" y2="83784"/>
                            <a14:backgroundMark x1="3294" y1="64414" x2="16000" y2="82883"/>
                            <a14:backgroundMark x1="16000" y1="82883" x2="10588" y2="63514"/>
                            <a14:backgroundMark x1="20941" y1="12162" x2="22118" y2="36486"/>
                            <a14:backgroundMark x1="22118" y1="51802" x2="21412" y2="454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23562" y="1282692"/>
                <a:ext cx="3238781" cy="1691787"/>
              </a:xfrm>
              <a:prstGeom prst="rect">
                <a:avLst/>
              </a:prstGeom>
            </p:spPr>
          </p:pic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877BEEA9-8C5D-49B7-2333-1577EC0A5842}"/>
                  </a:ext>
                </a:extLst>
              </p:cNvPr>
              <p:cNvSpPr/>
              <p:nvPr/>
            </p:nvSpPr>
            <p:spPr>
              <a:xfrm>
                <a:off x="3392313" y="1494657"/>
                <a:ext cx="99392" cy="100955"/>
              </a:xfrm>
              <a:prstGeom prst="arc">
                <a:avLst/>
              </a:prstGeom>
              <a:noFill/>
              <a:ln w="19050">
                <a:solidFill>
                  <a:srgbClr val="E3E3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548C94-CBE2-B7BA-20A3-4A5B6852083E}"/>
                </a:ext>
              </a:extLst>
            </p:cNvPr>
            <p:cNvSpPr/>
            <p:nvPr/>
          </p:nvSpPr>
          <p:spPr>
            <a:xfrm rot="5400000">
              <a:off x="2131624" y="1968607"/>
              <a:ext cx="143446" cy="2057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77FFF6F-903E-A59B-9837-D6B91673B1EE}"/>
              </a:ext>
            </a:extLst>
          </p:cNvPr>
          <p:cNvGrpSpPr/>
          <p:nvPr/>
        </p:nvGrpSpPr>
        <p:grpSpPr>
          <a:xfrm>
            <a:off x="656784" y="3479153"/>
            <a:ext cx="4903411" cy="1858407"/>
            <a:chOff x="656784" y="3479153"/>
            <a:chExt cx="4903411" cy="185840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9D3580F-3BCC-30F5-5739-4651BE6DFE11}"/>
                </a:ext>
              </a:extLst>
            </p:cNvPr>
            <p:cNvGrpSpPr/>
            <p:nvPr/>
          </p:nvGrpSpPr>
          <p:grpSpPr>
            <a:xfrm>
              <a:off x="656784" y="3479153"/>
              <a:ext cx="4903411" cy="1858407"/>
              <a:chOff x="656784" y="3479153"/>
              <a:chExt cx="4903411" cy="185840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5793771-D907-D357-1895-5929A44E54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205" b="89540" l="1420" r="97476">
                            <a14:foregroundMark x1="45223" y1="11968" x2="51420" y2="30962"/>
                            <a14:foregroundMark x1="51420" y1="30962" x2="50946" y2="66527"/>
                            <a14:foregroundMark x1="50946" y1="66527" x2="44807" y2="85629"/>
                            <a14:foregroundMark x1="32521" y1="90061" x2="3001" y2="84316"/>
                            <a14:foregroundMark x1="6625" y1="39749" x2="20820" y2="69038"/>
                            <a14:foregroundMark x1="20820" y1="69038" x2="17823" y2="48117"/>
                            <a14:foregroundMark x1="4259" y1="32218" x2="4890" y2="70293"/>
                            <a14:foregroundMark x1="3144" y1="17992" x2="13407" y2="17992"/>
                            <a14:foregroundMark x1="13407" y1="17992" x2="15142" y2="18410"/>
                            <a14:foregroundMark x1="48265" y1="45188" x2="48580" y2="47699"/>
                            <a14:foregroundMark x1="78398" y1="13546" x2="81388" y2="14226"/>
                            <a14:foregroundMark x1="75698" y1="12932" x2="75792" y2="12953"/>
                            <a14:foregroundMark x1="81388" y1="14226" x2="91640" y2="13808"/>
                            <a14:foregroundMark x1="91640" y1="13808" x2="97003" y2="43933"/>
                            <a14:foregroundMark x1="97003" y1="43933" x2="97160" y2="52821"/>
                            <a14:foregroundMark x1="97160" y1="70945" x2="86751" y2="78661"/>
                            <a14:foregroundMark x1="86751" y1="78661" x2="62303" y2="74895"/>
                            <a14:foregroundMark x1="62303" y1="74895" x2="53943" y2="53975"/>
                            <a14:foregroundMark x1="53943" y1="53975" x2="53312" y2="16318"/>
                            <a14:foregroundMark x1="53312" y1="16318" x2="54002" y2="12658"/>
                            <a14:foregroundMark x1="4101" y1="13808" x2="16562" y2="13389"/>
                            <a14:foregroundMark x1="16562" y1="13389" x2="21609" y2="13808"/>
                            <a14:foregroundMark x1="53943" y1="15481" x2="63880" y2="13808"/>
                            <a14:foregroundMark x1="63880" y1="13808" x2="75868" y2="14226"/>
                            <a14:foregroundMark x1="55678" y1="47280" x2="57571" y2="43933"/>
                            <a14:foregroundMark x1="96372" y1="43096" x2="94953" y2="51464"/>
                            <a14:foregroundMark x1="55363" y1="37657" x2="56782" y2="36402"/>
                            <a14:foregroundMark x1="56151" y1="67782" x2="58517" y2="66527"/>
                            <a14:foregroundMark x1="2839" y1="36402" x2="3470" y2="75314"/>
                            <a14:foregroundMark x1="3470" y1="75314" x2="5521" y2="81172"/>
                            <a14:foregroundMark x1="46688" y1="32636" x2="50000" y2="37238"/>
                            <a14:backgroundMark x1="1577" y1="6276" x2="18297" y2="3766"/>
                            <a14:backgroundMark x1="18297" y1="3766" x2="73436" y2="8102"/>
                            <a14:backgroundMark x1="76814" y1="8368" x2="87224" y2="5021"/>
                            <a14:backgroundMark x1="87224" y1="5021" x2="97161" y2="5021"/>
                            <a14:backgroundMark x1="31861" y1="92887" x2="42744" y2="91632"/>
                            <a14:backgroundMark x1="42744" y1="91632" x2="44322" y2="91632"/>
                            <a14:backgroundMark x1="390" y1="50936" x2="315" y2="85774"/>
                            <a14:backgroundMark x1="473" y1="12134" x2="420" y2="36677"/>
                            <a14:backgroundMark x1="99842" y1="16318" x2="99842" y2="79079"/>
                          </a14:backgroundRemoval>
                        </a14:imgEffect>
                      </a14:imgLayer>
                    </a14:imgProps>
                  </a:ext>
                </a:extLst>
              </a:blip>
              <a:srcRect l="52785" t="-482" r="225" b="482"/>
              <a:stretch/>
            </p:blipFill>
            <p:spPr>
              <a:xfrm>
                <a:off x="3289858" y="3479153"/>
                <a:ext cx="2270337" cy="1821338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BE62F11-E6AA-3148-BC8E-C845DF1190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205" b="89540" l="1420" r="97476">
                            <a14:foregroundMark x1="45223" y1="11968" x2="51420" y2="30962"/>
                            <a14:foregroundMark x1="51420" y1="30962" x2="50946" y2="66527"/>
                            <a14:foregroundMark x1="50946" y1="66527" x2="44807" y2="85629"/>
                            <a14:foregroundMark x1="32521" y1="90061" x2="3001" y2="84316"/>
                            <a14:foregroundMark x1="6625" y1="39749" x2="20820" y2="69038"/>
                            <a14:foregroundMark x1="20820" y1="69038" x2="17823" y2="48117"/>
                            <a14:foregroundMark x1="4259" y1="32218" x2="4890" y2="70293"/>
                            <a14:foregroundMark x1="3144" y1="17992" x2="13407" y2="17992"/>
                            <a14:foregroundMark x1="13407" y1="17992" x2="15142" y2="18410"/>
                            <a14:foregroundMark x1="48265" y1="45188" x2="48580" y2="47699"/>
                            <a14:foregroundMark x1="78398" y1="13546" x2="81388" y2="14226"/>
                            <a14:foregroundMark x1="75698" y1="12932" x2="75792" y2="12953"/>
                            <a14:foregroundMark x1="81388" y1="14226" x2="91640" y2="13808"/>
                            <a14:foregroundMark x1="91640" y1="13808" x2="97003" y2="43933"/>
                            <a14:foregroundMark x1="97003" y1="43933" x2="97160" y2="52821"/>
                            <a14:foregroundMark x1="97160" y1="70945" x2="86751" y2="78661"/>
                            <a14:foregroundMark x1="86751" y1="78661" x2="62303" y2="74895"/>
                            <a14:foregroundMark x1="62303" y1="74895" x2="53943" y2="53975"/>
                            <a14:foregroundMark x1="53943" y1="53975" x2="53312" y2="16318"/>
                            <a14:foregroundMark x1="53312" y1="16318" x2="54002" y2="12658"/>
                            <a14:foregroundMark x1="4101" y1="13808" x2="16562" y2="13389"/>
                            <a14:foregroundMark x1="16562" y1="13389" x2="21609" y2="13808"/>
                            <a14:foregroundMark x1="53943" y1="15481" x2="63880" y2="13808"/>
                            <a14:foregroundMark x1="63880" y1="13808" x2="75868" y2="14226"/>
                            <a14:foregroundMark x1="55678" y1="47280" x2="57571" y2="43933"/>
                            <a14:foregroundMark x1="96372" y1="43096" x2="94953" y2="51464"/>
                            <a14:foregroundMark x1="55363" y1="37657" x2="56782" y2="36402"/>
                            <a14:foregroundMark x1="56151" y1="67782" x2="58517" y2="66527"/>
                            <a14:foregroundMark x1="2839" y1="36402" x2="3470" y2="75314"/>
                            <a14:foregroundMark x1="3470" y1="75314" x2="5521" y2="81172"/>
                            <a14:foregroundMark x1="46688" y1="32636" x2="50000" y2="37238"/>
                            <a14:backgroundMark x1="1577" y1="6276" x2="18297" y2="3766"/>
                            <a14:backgroundMark x1="18297" y1="3766" x2="73436" y2="8102"/>
                            <a14:backgroundMark x1="76814" y1="8368" x2="87224" y2="5021"/>
                            <a14:backgroundMark x1="87224" y1="5021" x2="97161" y2="5021"/>
                            <a14:backgroundMark x1="31861" y1="92887" x2="42744" y2="91632"/>
                            <a14:backgroundMark x1="42744" y1="91632" x2="44322" y2="91632"/>
                            <a14:backgroundMark x1="390" y1="50936" x2="315" y2="85774"/>
                            <a14:backgroundMark x1="473" y1="12134" x2="420" y2="36677"/>
                            <a14:backgroundMark x1="99842" y1="16318" x2="99842" y2="79079"/>
                          </a14:backgroundRemoval>
                        </a14:imgEffect>
                      </a14:imgLayer>
                    </a14:imgProps>
                  </a:ext>
                </a:extLst>
              </a:blip>
              <a:srcRect r="47491"/>
              <a:stretch/>
            </p:blipFill>
            <p:spPr>
              <a:xfrm>
                <a:off x="656784" y="3516222"/>
                <a:ext cx="2537004" cy="1821338"/>
              </a:xfrm>
              <a:prstGeom prst="rect">
                <a:avLst/>
              </a:prstGeom>
            </p:spPr>
          </p:pic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D8821C2C-0A85-4DA9-2144-2EE95D1E9758}"/>
                  </a:ext>
                </a:extLst>
              </p:cNvPr>
              <p:cNvSpPr/>
              <p:nvPr/>
            </p:nvSpPr>
            <p:spPr>
              <a:xfrm>
                <a:off x="2958236" y="4303065"/>
                <a:ext cx="93600" cy="111600"/>
              </a:xfrm>
              <a:prstGeom prst="roundRect">
                <a:avLst/>
              </a:prstGeom>
              <a:solidFill>
                <a:srgbClr val="7E0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DA8CA9B-E0B8-C66F-655A-97E6C106DF4F}"/>
                  </a:ext>
                </a:extLst>
              </p:cNvPr>
              <p:cNvSpPr/>
              <p:nvPr/>
            </p:nvSpPr>
            <p:spPr>
              <a:xfrm>
                <a:off x="3424021" y="4298302"/>
                <a:ext cx="93600" cy="111600"/>
              </a:xfrm>
              <a:prstGeom prst="roundRect">
                <a:avLst/>
              </a:prstGeom>
              <a:solidFill>
                <a:srgbClr val="7E0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410762E-5AF1-AD90-D09B-C9F70C2BB80C}"/>
                  </a:ext>
                </a:extLst>
              </p:cNvPr>
              <p:cNvCxnSpPr>
                <a:stCxn id="4" idx="3"/>
                <a:endCxn id="6" idx="1"/>
              </p:cNvCxnSpPr>
              <p:nvPr/>
            </p:nvCxnSpPr>
            <p:spPr>
              <a:xfrm flipV="1">
                <a:off x="3051836" y="4354102"/>
                <a:ext cx="372185" cy="4763"/>
              </a:xfrm>
              <a:prstGeom prst="line">
                <a:avLst/>
              </a:prstGeom>
              <a:ln w="12700">
                <a:solidFill>
                  <a:srgbClr val="7E00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B67C070-EF82-F477-BFB3-E7D5AB5450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>
                            <a14:foregroundMark x1="79149" y1="15591" x2="80426" y2="17742"/>
                          </a14:backgroundRemoval>
                        </a14:imgEffect>
                      </a14:imgLayer>
                    </a14:imgProps>
                  </a:ext>
                </a:extLst>
              </a:blip>
              <a:srcRect l="70237" b="61782"/>
              <a:stretch/>
            </p:blipFill>
            <p:spPr>
              <a:xfrm>
                <a:off x="2912141" y="4030828"/>
                <a:ext cx="219788" cy="223374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F73A2D8-3C4A-F141-CB40-B4EF80A703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>
                            <a14:foregroundMark x1="79149" y1="15591" x2="80426" y2="17742"/>
                          </a14:backgroundRemoval>
                        </a14:imgEffect>
                      </a14:imgLayer>
                    </a14:imgProps>
                  </a:ext>
                </a:extLst>
              </a:blip>
              <a:srcRect l="70237" b="61782"/>
              <a:stretch/>
            </p:blipFill>
            <p:spPr>
              <a:xfrm>
                <a:off x="3382041" y="4030828"/>
                <a:ext cx="219788" cy="223374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752C10B-A966-C017-2708-DE903F8B050A}"/>
                  </a:ext>
                </a:extLst>
              </p:cNvPr>
              <p:cNvCxnSpPr/>
              <p:nvPr/>
            </p:nvCxnSpPr>
            <p:spPr>
              <a:xfrm flipV="1">
                <a:off x="3046044" y="4152147"/>
                <a:ext cx="372185" cy="4763"/>
              </a:xfrm>
              <a:prstGeom prst="line">
                <a:avLst/>
              </a:prstGeom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E122B1C-6896-D8FB-E3A0-9A5C94E8612E}"/>
                </a:ext>
              </a:extLst>
            </p:cNvPr>
            <p:cNvSpPr/>
            <p:nvPr/>
          </p:nvSpPr>
          <p:spPr>
            <a:xfrm>
              <a:off x="2229411" y="4896188"/>
              <a:ext cx="179079" cy="143447"/>
            </a:xfrm>
            <a:prstGeom prst="rect">
              <a:avLst/>
            </a:prstGeom>
            <a:solidFill>
              <a:srgbClr val="F6F6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8388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92283762-38E4-D194-36EF-52676E2D578F}"/>
              </a:ext>
            </a:extLst>
          </p:cNvPr>
          <p:cNvSpPr txBox="1"/>
          <p:nvPr/>
        </p:nvSpPr>
        <p:spPr>
          <a:xfrm>
            <a:off x="495299" y="136525"/>
            <a:ext cx="8362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Methodology - Auto Generation for ImageJ Op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9496EF6-0258-6D3C-68AE-D8870AA4627D}"/>
              </a:ext>
            </a:extLst>
          </p:cNvPr>
          <p:cNvGrpSpPr/>
          <p:nvPr/>
        </p:nvGrpSpPr>
        <p:grpSpPr>
          <a:xfrm>
            <a:off x="445964" y="2570323"/>
            <a:ext cx="3478029" cy="1884232"/>
            <a:chOff x="210903" y="1632064"/>
            <a:chExt cx="3478029" cy="188423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BF1DF44-7E47-7D8D-BDD0-E851936AEBF0}"/>
                </a:ext>
              </a:extLst>
            </p:cNvPr>
            <p:cNvGrpSpPr/>
            <p:nvPr/>
          </p:nvGrpSpPr>
          <p:grpSpPr>
            <a:xfrm>
              <a:off x="210903" y="1632064"/>
              <a:ext cx="3478029" cy="1873534"/>
              <a:chOff x="5938156" y="2023975"/>
              <a:chExt cx="2569465" cy="551055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CAC5E79-02EE-C005-FC05-4B059768B446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7914E984-25A4-4CA7-321B-D5E360A293DC}"/>
                  </a:ext>
                </a:extLst>
              </p:cNvPr>
              <p:cNvGrpSpPr/>
              <p:nvPr/>
            </p:nvGrpSpPr>
            <p:grpSpPr>
              <a:xfrm>
                <a:off x="5938156" y="2023975"/>
                <a:ext cx="2569465" cy="551055"/>
                <a:chOff x="5921827" y="3617001"/>
                <a:chExt cx="2569465" cy="551055"/>
              </a:xfrm>
              <a:effectLst/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2865F59-AE75-1462-3BE5-07E54CC7BD32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72A53CF-C351-1E66-D909-C0E4FF74ECB5}"/>
                    </a:ext>
                  </a:extLst>
                </p:cNvPr>
                <p:cNvSpPr/>
                <p:nvPr/>
              </p:nvSpPr>
              <p:spPr>
                <a:xfrm>
                  <a:off x="5921827" y="3617001"/>
                  <a:ext cx="2569464" cy="110027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U</a:t>
                  </a:r>
                  <a:r>
                    <a:rPr lang="en-US" altLang="zh-CN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ser Input</a:t>
                  </a:r>
                  <a:endParaRPr lang="en-US" noProof="1">
                    <a:solidFill>
                      <a:schemeClr val="bg2">
                        <a:lumMod val="25000"/>
                      </a:schemeClr>
                    </a:solidFill>
                    <a:latin typeface="Poppins SemiBold" panose="00000700000000000000" pitchFamily="2" charset="0"/>
                    <a:ea typeface="Open Sans" panose="020B0606030504020204" pitchFamily="34" charset="0"/>
                    <a:cs typeface="Poppins SemiBold" panose="00000700000000000000" pitchFamily="2" charset="0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D5CE770-ED61-C49E-CCA5-41CCBB5DB00D}"/>
                </a:ext>
              </a:extLst>
            </p:cNvPr>
            <p:cNvSpPr/>
            <p:nvPr/>
          </p:nvSpPr>
          <p:spPr>
            <a:xfrm>
              <a:off x="287617" y="2182279"/>
              <a:ext cx="3389197" cy="13340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ImageJ Op Name  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Code Snippet 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Needed Input handle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Needed Output handle</a:t>
              </a:r>
            </a:p>
            <a:p>
              <a:pPr marL="285750" indent="-285750">
                <a:buFontTx/>
                <a:buChar char="-"/>
              </a:pPr>
              <a:endParaRPr lang="en-US" sz="1400" noProof="1">
                <a:solidFill>
                  <a:schemeClr val="tx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342E307-A37D-919B-A23C-38C1793F9A7B}"/>
              </a:ext>
            </a:extLst>
          </p:cNvPr>
          <p:cNvGrpSpPr/>
          <p:nvPr/>
        </p:nvGrpSpPr>
        <p:grpSpPr>
          <a:xfrm>
            <a:off x="4391610" y="2195183"/>
            <a:ext cx="2623816" cy="2623816"/>
            <a:chOff x="4209870" y="2035238"/>
            <a:chExt cx="2623816" cy="2623816"/>
          </a:xfrm>
        </p:grpSpPr>
        <p:sp>
          <p:nvSpPr>
            <p:cNvPr id="125" name="Circle">
              <a:extLst>
                <a:ext uri="{FF2B5EF4-FFF2-40B4-BE49-F238E27FC236}">
                  <a16:creationId xmlns:a16="http://schemas.microsoft.com/office/drawing/2014/main" id="{ADF6D1DD-A4D7-3D95-1E74-FAE67F1AFD2D}"/>
                </a:ext>
              </a:extLst>
            </p:cNvPr>
            <p:cNvSpPr/>
            <p:nvPr/>
          </p:nvSpPr>
          <p:spPr>
            <a:xfrm>
              <a:off x="4505071" y="2314746"/>
              <a:ext cx="2064795" cy="2064799"/>
            </a:xfrm>
            <a:prstGeom prst="ellipse">
              <a:avLst/>
            </a:prstGeom>
            <a:solidFill>
              <a:srgbClr val="F1F1F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endParaRPr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57CF3C3-434B-3721-3228-654F6D5C0C58}"/>
                </a:ext>
              </a:extLst>
            </p:cNvPr>
            <p:cNvSpPr txBox="1"/>
            <p:nvPr/>
          </p:nvSpPr>
          <p:spPr>
            <a:xfrm>
              <a:off x="4645513" y="3067810"/>
              <a:ext cx="1783912" cy="92333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b="1" noProof="1">
                  <a:solidFill>
                    <a:schemeClr val="bg2">
                      <a:lumMod val="25000"/>
                    </a:schemeClr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Auto  Generation Pipeline</a:t>
              </a:r>
            </a:p>
          </p:txBody>
        </p:sp>
        <p:sp>
          <p:nvSpPr>
            <p:cNvPr id="127" name="Shape">
              <a:extLst>
                <a:ext uri="{FF2B5EF4-FFF2-40B4-BE49-F238E27FC236}">
                  <a16:creationId xmlns:a16="http://schemas.microsoft.com/office/drawing/2014/main" id="{1F9E57FD-144F-95E4-F4B0-A1C338E77379}"/>
                </a:ext>
              </a:extLst>
            </p:cNvPr>
            <p:cNvSpPr/>
            <p:nvPr/>
          </p:nvSpPr>
          <p:spPr>
            <a:xfrm>
              <a:off x="4209870" y="2035238"/>
              <a:ext cx="2623816" cy="2623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42" y="21600"/>
                    <a:pt x="0" y="16758"/>
                    <a:pt x="0" y="10800"/>
                  </a:cubicBezTo>
                  <a:cubicBezTo>
                    <a:pt x="0" y="4842"/>
                    <a:pt x="4842" y="0"/>
                    <a:pt x="10800" y="0"/>
                  </a:cubicBezTo>
                  <a:cubicBezTo>
                    <a:pt x="16758" y="0"/>
                    <a:pt x="21600" y="4842"/>
                    <a:pt x="21600" y="10800"/>
                  </a:cubicBezTo>
                  <a:cubicBezTo>
                    <a:pt x="21600" y="16758"/>
                    <a:pt x="16758" y="21600"/>
                    <a:pt x="10800" y="21600"/>
                  </a:cubicBezTo>
                  <a:close/>
                  <a:moveTo>
                    <a:pt x="10800" y="1412"/>
                  </a:moveTo>
                  <a:cubicBezTo>
                    <a:pt x="5625" y="1412"/>
                    <a:pt x="1424" y="5614"/>
                    <a:pt x="1424" y="10788"/>
                  </a:cubicBezTo>
                  <a:cubicBezTo>
                    <a:pt x="1424" y="15963"/>
                    <a:pt x="5625" y="20164"/>
                    <a:pt x="10800" y="20164"/>
                  </a:cubicBezTo>
                  <a:cubicBezTo>
                    <a:pt x="15975" y="20164"/>
                    <a:pt x="20176" y="15963"/>
                    <a:pt x="20176" y="10788"/>
                  </a:cubicBezTo>
                  <a:cubicBezTo>
                    <a:pt x="20176" y="5614"/>
                    <a:pt x="15975" y="1412"/>
                    <a:pt x="10800" y="141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endParaRPr sz="1400" b="1">
                <a:solidFill>
                  <a:schemeClr val="bg1"/>
                </a:solidFill>
              </a:endParaRPr>
            </a:p>
          </p:txBody>
        </p:sp>
        <p:pic>
          <p:nvPicPr>
            <p:cNvPr id="141" name="Graphic 140" descr="Flowchart outline">
              <a:extLst>
                <a:ext uri="{FF2B5EF4-FFF2-40B4-BE49-F238E27FC236}">
                  <a16:creationId xmlns:a16="http://schemas.microsoft.com/office/drawing/2014/main" id="{E112D3D6-29D2-3FF6-54A7-152272197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5105668" y="2264888"/>
              <a:ext cx="914400" cy="914400"/>
            </a:xfrm>
            <a:prstGeom prst="rect">
              <a:avLst/>
            </a:prstGeom>
          </p:spPr>
        </p:pic>
      </p:grpSp>
      <p:sp>
        <p:nvSpPr>
          <p:cNvPr id="146" name="Shape">
            <a:extLst>
              <a:ext uri="{FF2B5EF4-FFF2-40B4-BE49-F238E27FC236}">
                <a16:creationId xmlns:a16="http://schemas.microsoft.com/office/drawing/2014/main" id="{30A24227-C9D3-DD6B-062E-DB142D6194E5}"/>
              </a:ext>
            </a:extLst>
          </p:cNvPr>
          <p:cNvSpPr/>
          <p:nvPr/>
        </p:nvSpPr>
        <p:spPr>
          <a:xfrm>
            <a:off x="6973017" y="3079930"/>
            <a:ext cx="849138" cy="951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33" y="12240"/>
                </a:moveTo>
                <a:cubicBezTo>
                  <a:pt x="20940" y="12240"/>
                  <a:pt x="21563" y="11651"/>
                  <a:pt x="21563" y="10964"/>
                </a:cubicBezTo>
                <a:cubicBezTo>
                  <a:pt x="21563" y="10276"/>
                  <a:pt x="20903" y="9687"/>
                  <a:pt x="20133" y="9687"/>
                </a:cubicBezTo>
                <a:cubicBezTo>
                  <a:pt x="19473" y="9687"/>
                  <a:pt x="18923" y="10080"/>
                  <a:pt x="18740" y="10636"/>
                </a:cubicBezTo>
                <a:lnTo>
                  <a:pt x="1137" y="10636"/>
                </a:lnTo>
                <a:lnTo>
                  <a:pt x="11258" y="1604"/>
                </a:lnTo>
                <a:lnTo>
                  <a:pt x="18776" y="1604"/>
                </a:lnTo>
                <a:cubicBezTo>
                  <a:pt x="18923" y="2160"/>
                  <a:pt x="19510" y="2553"/>
                  <a:pt x="20170" y="2553"/>
                </a:cubicBezTo>
                <a:cubicBezTo>
                  <a:pt x="20977" y="2553"/>
                  <a:pt x="21600" y="1964"/>
                  <a:pt x="21600" y="1276"/>
                </a:cubicBezTo>
                <a:cubicBezTo>
                  <a:pt x="21600" y="556"/>
                  <a:pt x="20940" y="0"/>
                  <a:pt x="20170" y="0"/>
                </a:cubicBezTo>
                <a:cubicBezTo>
                  <a:pt x="19510" y="0"/>
                  <a:pt x="18960" y="393"/>
                  <a:pt x="18776" y="949"/>
                </a:cubicBezTo>
                <a:lnTo>
                  <a:pt x="10965" y="949"/>
                </a:lnTo>
                <a:lnTo>
                  <a:pt x="0" y="10735"/>
                </a:lnTo>
                <a:lnTo>
                  <a:pt x="513" y="11193"/>
                </a:lnTo>
                <a:lnTo>
                  <a:pt x="513" y="11258"/>
                </a:lnTo>
                <a:lnTo>
                  <a:pt x="587" y="11258"/>
                </a:lnTo>
                <a:lnTo>
                  <a:pt x="11038" y="20585"/>
                </a:lnTo>
                <a:lnTo>
                  <a:pt x="18740" y="20585"/>
                </a:lnTo>
                <a:cubicBezTo>
                  <a:pt x="18886" y="21175"/>
                  <a:pt x="19473" y="21600"/>
                  <a:pt x="20133" y="21600"/>
                </a:cubicBezTo>
                <a:cubicBezTo>
                  <a:pt x="20940" y="21600"/>
                  <a:pt x="21563" y="21011"/>
                  <a:pt x="21563" y="20324"/>
                </a:cubicBezTo>
                <a:cubicBezTo>
                  <a:pt x="21563" y="19636"/>
                  <a:pt x="20903" y="19047"/>
                  <a:pt x="20133" y="19047"/>
                </a:cubicBezTo>
                <a:cubicBezTo>
                  <a:pt x="19473" y="19047"/>
                  <a:pt x="18960" y="19440"/>
                  <a:pt x="18776" y="19931"/>
                </a:cubicBezTo>
                <a:lnTo>
                  <a:pt x="11332" y="19931"/>
                </a:lnTo>
                <a:lnTo>
                  <a:pt x="1614" y="11258"/>
                </a:lnTo>
                <a:lnTo>
                  <a:pt x="18740" y="11258"/>
                </a:lnTo>
                <a:cubicBezTo>
                  <a:pt x="18923" y="11847"/>
                  <a:pt x="19473" y="12240"/>
                  <a:pt x="20133" y="1224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>
              <a:solidFill>
                <a:schemeClr val="bg1"/>
              </a:solidFill>
            </a:endParaRPr>
          </a:p>
        </p:txBody>
      </p:sp>
      <p:sp>
        <p:nvSpPr>
          <p:cNvPr id="149" name="Shape">
            <a:extLst>
              <a:ext uri="{FF2B5EF4-FFF2-40B4-BE49-F238E27FC236}">
                <a16:creationId xmlns:a16="http://schemas.microsoft.com/office/drawing/2014/main" id="{A3BCA7D1-69DB-DF5D-6D7F-0ED1FF9A47AA}"/>
              </a:ext>
            </a:extLst>
          </p:cNvPr>
          <p:cNvSpPr/>
          <p:nvPr/>
        </p:nvSpPr>
        <p:spPr>
          <a:xfrm rot="10800000">
            <a:off x="3599359" y="3087013"/>
            <a:ext cx="849138" cy="951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33" y="12240"/>
                </a:moveTo>
                <a:cubicBezTo>
                  <a:pt x="20940" y="12240"/>
                  <a:pt x="21563" y="11651"/>
                  <a:pt x="21563" y="10964"/>
                </a:cubicBezTo>
                <a:cubicBezTo>
                  <a:pt x="21563" y="10276"/>
                  <a:pt x="20903" y="9687"/>
                  <a:pt x="20133" y="9687"/>
                </a:cubicBezTo>
                <a:cubicBezTo>
                  <a:pt x="19473" y="9687"/>
                  <a:pt x="18923" y="10080"/>
                  <a:pt x="18740" y="10636"/>
                </a:cubicBezTo>
                <a:lnTo>
                  <a:pt x="1137" y="10636"/>
                </a:lnTo>
                <a:lnTo>
                  <a:pt x="11258" y="1604"/>
                </a:lnTo>
                <a:lnTo>
                  <a:pt x="18776" y="1604"/>
                </a:lnTo>
                <a:cubicBezTo>
                  <a:pt x="18923" y="2160"/>
                  <a:pt x="19510" y="2553"/>
                  <a:pt x="20170" y="2553"/>
                </a:cubicBezTo>
                <a:cubicBezTo>
                  <a:pt x="20977" y="2553"/>
                  <a:pt x="21600" y="1964"/>
                  <a:pt x="21600" y="1276"/>
                </a:cubicBezTo>
                <a:cubicBezTo>
                  <a:pt x="21600" y="556"/>
                  <a:pt x="20940" y="0"/>
                  <a:pt x="20170" y="0"/>
                </a:cubicBezTo>
                <a:cubicBezTo>
                  <a:pt x="19510" y="0"/>
                  <a:pt x="18960" y="393"/>
                  <a:pt x="18776" y="949"/>
                </a:cubicBezTo>
                <a:lnTo>
                  <a:pt x="10965" y="949"/>
                </a:lnTo>
                <a:lnTo>
                  <a:pt x="0" y="10735"/>
                </a:lnTo>
                <a:lnTo>
                  <a:pt x="513" y="11193"/>
                </a:lnTo>
                <a:lnTo>
                  <a:pt x="513" y="11258"/>
                </a:lnTo>
                <a:lnTo>
                  <a:pt x="587" y="11258"/>
                </a:lnTo>
                <a:lnTo>
                  <a:pt x="11038" y="20585"/>
                </a:lnTo>
                <a:lnTo>
                  <a:pt x="18740" y="20585"/>
                </a:lnTo>
                <a:cubicBezTo>
                  <a:pt x="18886" y="21175"/>
                  <a:pt x="19473" y="21600"/>
                  <a:pt x="20133" y="21600"/>
                </a:cubicBezTo>
                <a:cubicBezTo>
                  <a:pt x="20940" y="21600"/>
                  <a:pt x="21563" y="21011"/>
                  <a:pt x="21563" y="20324"/>
                </a:cubicBezTo>
                <a:cubicBezTo>
                  <a:pt x="21563" y="19636"/>
                  <a:pt x="20903" y="19047"/>
                  <a:pt x="20133" y="19047"/>
                </a:cubicBezTo>
                <a:cubicBezTo>
                  <a:pt x="19473" y="19047"/>
                  <a:pt x="18960" y="19440"/>
                  <a:pt x="18776" y="19931"/>
                </a:cubicBezTo>
                <a:lnTo>
                  <a:pt x="11332" y="19931"/>
                </a:lnTo>
                <a:lnTo>
                  <a:pt x="1614" y="11258"/>
                </a:lnTo>
                <a:lnTo>
                  <a:pt x="18740" y="11258"/>
                </a:lnTo>
                <a:cubicBezTo>
                  <a:pt x="18923" y="11847"/>
                  <a:pt x="19473" y="12240"/>
                  <a:pt x="20133" y="1224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3E4B4-5EDC-4E6E-85D2-48FC8873142D}"/>
              </a:ext>
            </a:extLst>
          </p:cNvPr>
          <p:cNvGrpSpPr/>
          <p:nvPr/>
        </p:nvGrpSpPr>
        <p:grpSpPr>
          <a:xfrm>
            <a:off x="7822155" y="1350810"/>
            <a:ext cx="4049657" cy="4571454"/>
            <a:chOff x="210903" y="1632064"/>
            <a:chExt cx="3478029" cy="187353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80DD95F-30AB-3F72-4130-998AB20C8393}"/>
                </a:ext>
              </a:extLst>
            </p:cNvPr>
            <p:cNvGrpSpPr/>
            <p:nvPr/>
          </p:nvGrpSpPr>
          <p:grpSpPr>
            <a:xfrm>
              <a:off x="210903" y="1632064"/>
              <a:ext cx="3478029" cy="1873534"/>
              <a:chOff x="5938156" y="2023975"/>
              <a:chExt cx="2569465" cy="55105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8E2549A-49F7-1E2C-19A7-6A2D808E63F2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7E31336-B274-802F-BF19-BF232EE72594}"/>
                  </a:ext>
                </a:extLst>
              </p:cNvPr>
              <p:cNvGrpSpPr/>
              <p:nvPr/>
            </p:nvGrpSpPr>
            <p:grpSpPr>
              <a:xfrm>
                <a:off x="5938156" y="2023975"/>
                <a:ext cx="2569465" cy="551055"/>
                <a:chOff x="5921827" y="3617001"/>
                <a:chExt cx="2569465" cy="551055"/>
              </a:xfrm>
              <a:effectLst/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BC83412-D496-2F1E-EC9C-8BBB535BE8FF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CC36179-672E-DB01-8F56-9FF63256E8EB}"/>
                    </a:ext>
                  </a:extLst>
                </p:cNvPr>
                <p:cNvSpPr/>
                <p:nvPr/>
              </p:nvSpPr>
              <p:spPr>
                <a:xfrm>
                  <a:off x="5921827" y="3617001"/>
                  <a:ext cx="2569464" cy="70284"/>
                </a:xfrm>
                <a:prstGeom prst="rect">
                  <a:avLst/>
                </a:prstGeom>
                <a:solidFill>
                  <a:schemeClr val="accent6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noProof="1">
                      <a:solidFill>
                        <a:schemeClr val="bg2">
                          <a:lumMod val="25000"/>
                        </a:schemeClr>
                      </a:solidFill>
                      <a:latin typeface="Poppins SemiBold" panose="00000700000000000000" pitchFamily="2" charset="0"/>
                      <a:ea typeface="Open Sans" panose="020B0606030504020204" pitchFamily="34" charset="0"/>
                      <a:cs typeface="Poppins SemiBold" panose="00000700000000000000" pitchFamily="2" charset="0"/>
                    </a:rPr>
                    <a:t>Node Specification</a:t>
                  </a:r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1267A1D-FA0B-ED25-D719-0F3636B0E1E8}"/>
                </a:ext>
              </a:extLst>
            </p:cNvPr>
            <p:cNvSpPr/>
            <p:nvPr/>
          </p:nvSpPr>
          <p:spPr>
            <a:xfrm>
              <a:off x="210903" y="1897796"/>
              <a:ext cx="3389197" cy="4303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sz="1400" noProof="1">
                  <a:solidFill>
                    <a:schemeClr val="accent6">
                      <a:lumMod val="7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filter_median</a:t>
              </a: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{ </a:t>
              </a:r>
            </a:p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 </a:t>
              </a:r>
              <a:r>
                <a:rPr lang="en-US" sz="1400" noProof="1">
                  <a:solidFill>
                    <a:schemeClr val="accent6">
                      <a:lumMod val="7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type: filter_median</a:t>
              </a:r>
            </a:p>
            <a:p>
              <a:pPr>
                <a:lnSpc>
                  <a:spcPct val="150000"/>
                </a:lnSpc>
              </a:pPr>
              <a:r>
                <a:rPr lang="en-US" sz="1400" noProof="1">
                  <a:solidFill>
                    <a:schemeClr val="accent6">
                      <a:lumMod val="7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      title: filter_median</a:t>
              </a:r>
            </a:p>
            <a:p>
              <a:r>
                <a:rPr lang="en-US" sz="1400" noProof="1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           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3B7F927-C7AF-39AB-1988-8D39F84888A0}"/>
              </a:ext>
            </a:extLst>
          </p:cNvPr>
          <p:cNvSpPr/>
          <p:nvPr/>
        </p:nvSpPr>
        <p:spPr>
          <a:xfrm>
            <a:off x="7822154" y="2814835"/>
            <a:ext cx="3946225" cy="392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      </a:t>
            </a:r>
            <a:r>
              <a:rPr lang="en-US" sz="1400" noProof="1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externalmports :</a:t>
            </a:r>
            <a:r>
              <a:rPr lang="en-US" sz="1400" b="1" noProof="1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400" noProof="1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BE549-A55E-554F-1325-FEF91D36E9EE}"/>
              </a:ext>
            </a:extLst>
          </p:cNvPr>
          <p:cNvSpPr txBox="1"/>
          <p:nvPr/>
        </p:nvSpPr>
        <p:spPr>
          <a:xfrm>
            <a:off x="8821429" y="3153144"/>
            <a:ext cx="2946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noProof="1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import imagej</a:t>
            </a:r>
          </a:p>
          <a:p>
            <a:pPr marL="285750" indent="-285750">
              <a:buFontTx/>
              <a:buChar char="-"/>
            </a:pPr>
            <a:r>
              <a:rPr lang="en-US" sz="1200" noProof="1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import scyjava as sj</a:t>
            </a:r>
          </a:p>
          <a:p>
            <a:pPr marL="285750" indent="-285750">
              <a:buFontTx/>
              <a:buChar char="-"/>
            </a:pPr>
            <a:r>
              <a:rPr lang="en-US" sz="1200" noProof="1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ij = imagej.init('sc.fiji:fiji:2.14.0')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3AE47C-A25E-A124-B771-90328C6A5EBA}"/>
              </a:ext>
            </a:extLst>
          </p:cNvPr>
          <p:cNvSpPr/>
          <p:nvPr/>
        </p:nvSpPr>
        <p:spPr>
          <a:xfrm>
            <a:off x="7873869" y="3654365"/>
            <a:ext cx="3946225" cy="392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sz="1400" noProof="1">
                <a:solidFill>
                  <a:schemeClr val="accent4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      codeGenerator :</a:t>
            </a:r>
            <a:r>
              <a:rPr lang="en-US" sz="1400" b="1" noProof="1">
                <a:solidFill>
                  <a:schemeClr val="accent4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400" noProof="1">
                <a:solidFill>
                  <a:schemeClr val="accent4">
                    <a:lumMod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98C061-473B-3136-8E53-8B0B14F17E5B}"/>
              </a:ext>
            </a:extLst>
          </p:cNvPr>
          <p:cNvSpPr txBox="1"/>
          <p:nvPr/>
        </p:nvSpPr>
        <p:spPr>
          <a:xfrm>
            <a:off x="8419809" y="3986658"/>
            <a:ext cx="35037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noProof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 codeGenerator(inputs,outputs,code){</a:t>
            </a:r>
          </a:p>
          <a:p>
            <a:r>
              <a:rPr lang="en-US" sz="1200" noProof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 `</a:t>
            </a:r>
          </a:p>
          <a:p>
            <a:r>
              <a:rPr lang="en-US" sz="1200" noProof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${output1} =  _ _ _(${input1},${input2})/n`</a:t>
            </a:r>
          </a:p>
          <a:p>
            <a:r>
              <a:rPr lang="en-US" sz="1200" noProof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}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F29C67-1629-0643-A5EC-E6802C7BF194}"/>
              </a:ext>
            </a:extLst>
          </p:cNvPr>
          <p:cNvSpPr/>
          <p:nvPr/>
        </p:nvSpPr>
        <p:spPr>
          <a:xfrm>
            <a:off x="7846391" y="4736200"/>
            <a:ext cx="3946225" cy="392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sz="1400" noProof="1">
                <a:solidFill>
                  <a:srgbClr val="7030A0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      inputs :{</a:t>
            </a:r>
            <a:r>
              <a:rPr lang="en-US" sz="1400" b="1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C34663-3260-1355-8962-59AFE7019281}"/>
              </a:ext>
            </a:extLst>
          </p:cNvPr>
          <p:cNvSpPr/>
          <p:nvPr/>
        </p:nvSpPr>
        <p:spPr>
          <a:xfrm>
            <a:off x="7822153" y="4989890"/>
            <a:ext cx="3946225" cy="392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sz="1400" noProof="1">
                <a:solidFill>
                  <a:srgbClr val="7030A0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           input_image{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5A1651-BEB2-E015-5C9D-DB09551529F2}"/>
              </a:ext>
            </a:extLst>
          </p:cNvPr>
          <p:cNvSpPr/>
          <p:nvPr/>
        </p:nvSpPr>
        <p:spPr>
          <a:xfrm>
            <a:off x="8199026" y="5227585"/>
            <a:ext cx="3946225" cy="392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sz="1400" noProof="1">
                <a:solidFill>
                  <a:srgbClr val="7030A0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           datatype: image</a:t>
            </a:r>
          </a:p>
        </p:txBody>
      </p:sp>
      <p:sp>
        <p:nvSpPr>
          <p:cNvPr id="2" name="Date Placeholder 9">
            <a:extLst>
              <a:ext uri="{FF2B5EF4-FFF2-40B4-BE49-F238E27FC236}">
                <a16:creationId xmlns:a16="http://schemas.microsoft.com/office/drawing/2014/main" id="{0778907B-4419-897A-90AF-15135214A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B5B41009-2B9C-F6C7-F228-82CA13357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4" name="Slide Number Placeholder 11">
            <a:extLst>
              <a:ext uri="{FF2B5EF4-FFF2-40B4-BE49-F238E27FC236}">
                <a16:creationId xmlns:a16="http://schemas.microsoft.com/office/drawing/2014/main" id="{9DA3AA5D-27E2-333D-8BC1-84632F386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30</a:t>
            </a:fld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366CB-DDAD-8C5F-10DF-2739538B22B8}"/>
              </a:ext>
            </a:extLst>
          </p:cNvPr>
          <p:cNvSpPr/>
          <p:nvPr/>
        </p:nvSpPr>
        <p:spPr>
          <a:xfrm>
            <a:off x="8659870" y="5511936"/>
            <a:ext cx="3946225" cy="392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sz="1400" noProof="1">
                <a:solidFill>
                  <a:srgbClr val="7030A0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                      …</a:t>
            </a:r>
          </a:p>
        </p:txBody>
      </p:sp>
    </p:spTree>
    <p:extLst>
      <p:ext uri="{BB962C8B-B14F-4D97-AF65-F5344CB8AC3E}">
        <p14:creationId xmlns:p14="http://schemas.microsoft.com/office/powerpoint/2010/main" val="2330607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87FAD-1885-8732-230A-CA466B89EB81}"/>
              </a:ext>
            </a:extLst>
          </p:cNvPr>
          <p:cNvSpPr txBox="1"/>
          <p:nvPr/>
        </p:nvSpPr>
        <p:spPr>
          <a:xfrm>
            <a:off x="10790654" y="6309121"/>
            <a:ext cx="1401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Details in  </a:t>
            </a:r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Issue 72</a:t>
            </a:r>
            <a:endParaRPr lang="LID4096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5B727-9C4A-9F61-ACC0-9F80BD8004BF}"/>
              </a:ext>
            </a:extLst>
          </p:cNvPr>
          <p:cNvSpPr txBox="1"/>
          <p:nvPr/>
        </p:nvSpPr>
        <p:spPr>
          <a:xfrm>
            <a:off x="604837" y="136525"/>
            <a:ext cx="8224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Progress - Live Generation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400A5E82-F910-D5FA-F938-49B3D004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504704AE-B1DD-B3FF-1EE8-1FD6B534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4662FA9B-B10A-1F46-2B40-D2CC8460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31</a:t>
            </a:fld>
            <a:endParaRPr lang="LID4096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6891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D1E5BE-3B53-3F24-68E5-07730DFAF694}"/>
              </a:ext>
            </a:extLst>
          </p:cNvPr>
          <p:cNvSpPr txBox="1"/>
          <p:nvPr/>
        </p:nvSpPr>
        <p:spPr>
          <a:xfrm>
            <a:off x="604837" y="136525"/>
            <a:ext cx="3209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Conclusion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53EFB82F-4B2B-2433-94BE-E1D8B7A84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17" name="Footer Placeholder 10">
            <a:extLst>
              <a:ext uri="{FF2B5EF4-FFF2-40B4-BE49-F238E27FC236}">
                <a16:creationId xmlns:a16="http://schemas.microsoft.com/office/drawing/2014/main" id="{696AA801-661F-DA9D-3BD6-2447182F3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18" name="Slide Number Placeholder 11">
            <a:extLst>
              <a:ext uri="{FF2B5EF4-FFF2-40B4-BE49-F238E27FC236}">
                <a16:creationId xmlns:a16="http://schemas.microsoft.com/office/drawing/2014/main" id="{86624993-C3A6-0C2A-9BC2-01A5AC4C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32</a:t>
            </a:fld>
            <a:endParaRPr lang="LID4096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E0F5AFF-2CFA-0478-6CC4-02C0458C8C55}"/>
              </a:ext>
            </a:extLst>
          </p:cNvPr>
          <p:cNvGrpSpPr/>
          <p:nvPr/>
        </p:nvGrpSpPr>
        <p:grpSpPr>
          <a:xfrm>
            <a:off x="6675465" y="1552245"/>
            <a:ext cx="4833909" cy="4145323"/>
            <a:chOff x="6700866" y="919370"/>
            <a:chExt cx="4833909" cy="414532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C3B61F-71A3-9351-7A1E-DEA618543345}"/>
                </a:ext>
              </a:extLst>
            </p:cNvPr>
            <p:cNvSpPr/>
            <p:nvPr/>
          </p:nvSpPr>
          <p:spPr>
            <a:xfrm>
              <a:off x="6700866" y="919370"/>
              <a:ext cx="4833909" cy="4145323"/>
            </a:xfrm>
            <a:custGeom>
              <a:avLst/>
              <a:gdLst>
                <a:gd name="connsiteX0" fmla="*/ 0 w 4833909"/>
                <a:gd name="connsiteY0" fmla="*/ 0 h 4145323"/>
                <a:gd name="connsiteX1" fmla="*/ 593880 w 4833909"/>
                <a:gd name="connsiteY1" fmla="*/ 0 h 4145323"/>
                <a:gd name="connsiteX2" fmla="*/ 1284439 w 4833909"/>
                <a:gd name="connsiteY2" fmla="*/ 0 h 4145323"/>
                <a:gd name="connsiteX3" fmla="*/ 1878319 w 4833909"/>
                <a:gd name="connsiteY3" fmla="*/ 0 h 4145323"/>
                <a:gd name="connsiteX4" fmla="*/ 2472199 w 4833909"/>
                <a:gd name="connsiteY4" fmla="*/ 0 h 4145323"/>
                <a:gd name="connsiteX5" fmla="*/ 3114419 w 4833909"/>
                <a:gd name="connsiteY5" fmla="*/ 0 h 4145323"/>
                <a:gd name="connsiteX6" fmla="*/ 3756638 w 4833909"/>
                <a:gd name="connsiteY6" fmla="*/ 0 h 4145323"/>
                <a:gd name="connsiteX7" fmla="*/ 4833909 w 4833909"/>
                <a:gd name="connsiteY7" fmla="*/ 0 h 4145323"/>
                <a:gd name="connsiteX8" fmla="*/ 4833909 w 4833909"/>
                <a:gd name="connsiteY8" fmla="*/ 690887 h 4145323"/>
                <a:gd name="connsiteX9" fmla="*/ 4833909 w 4833909"/>
                <a:gd name="connsiteY9" fmla="*/ 1423228 h 4145323"/>
                <a:gd name="connsiteX10" fmla="*/ 4833909 w 4833909"/>
                <a:gd name="connsiteY10" fmla="*/ 2155568 h 4145323"/>
                <a:gd name="connsiteX11" fmla="*/ 4833909 w 4833909"/>
                <a:gd name="connsiteY11" fmla="*/ 2929362 h 4145323"/>
                <a:gd name="connsiteX12" fmla="*/ 4833909 w 4833909"/>
                <a:gd name="connsiteY12" fmla="*/ 3495889 h 4145323"/>
                <a:gd name="connsiteX13" fmla="*/ 4833909 w 4833909"/>
                <a:gd name="connsiteY13" fmla="*/ 4145323 h 4145323"/>
                <a:gd name="connsiteX14" fmla="*/ 4240029 w 4833909"/>
                <a:gd name="connsiteY14" fmla="*/ 4145323 h 4145323"/>
                <a:gd name="connsiteX15" fmla="*/ 3501131 w 4833909"/>
                <a:gd name="connsiteY15" fmla="*/ 4145323 h 4145323"/>
                <a:gd name="connsiteX16" fmla="*/ 2810573 w 4833909"/>
                <a:gd name="connsiteY16" fmla="*/ 4145323 h 4145323"/>
                <a:gd name="connsiteX17" fmla="*/ 2071675 w 4833909"/>
                <a:gd name="connsiteY17" fmla="*/ 4145323 h 4145323"/>
                <a:gd name="connsiteX18" fmla="*/ 1526134 w 4833909"/>
                <a:gd name="connsiteY18" fmla="*/ 4145323 h 4145323"/>
                <a:gd name="connsiteX19" fmla="*/ 980593 w 4833909"/>
                <a:gd name="connsiteY19" fmla="*/ 4145323 h 4145323"/>
                <a:gd name="connsiteX20" fmla="*/ 0 w 4833909"/>
                <a:gd name="connsiteY20" fmla="*/ 4145323 h 4145323"/>
                <a:gd name="connsiteX21" fmla="*/ 0 w 4833909"/>
                <a:gd name="connsiteY21" fmla="*/ 3454436 h 4145323"/>
                <a:gd name="connsiteX22" fmla="*/ 0 w 4833909"/>
                <a:gd name="connsiteY22" fmla="*/ 2805002 h 4145323"/>
                <a:gd name="connsiteX23" fmla="*/ 0 w 4833909"/>
                <a:gd name="connsiteY23" fmla="*/ 2238474 h 4145323"/>
                <a:gd name="connsiteX24" fmla="*/ 0 w 4833909"/>
                <a:gd name="connsiteY24" fmla="*/ 1589040 h 4145323"/>
                <a:gd name="connsiteX25" fmla="*/ 0 w 4833909"/>
                <a:gd name="connsiteY25" fmla="*/ 1022513 h 4145323"/>
                <a:gd name="connsiteX26" fmla="*/ 0 w 4833909"/>
                <a:gd name="connsiteY26" fmla="*/ 0 h 414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3909" h="4145323" fill="none" extrusionOk="0">
                  <a:moveTo>
                    <a:pt x="0" y="0"/>
                  </a:moveTo>
                  <a:cubicBezTo>
                    <a:pt x="142269" y="17063"/>
                    <a:pt x="458451" y="-27342"/>
                    <a:pt x="593880" y="0"/>
                  </a:cubicBezTo>
                  <a:cubicBezTo>
                    <a:pt x="729309" y="27342"/>
                    <a:pt x="1130838" y="-13413"/>
                    <a:pt x="1284439" y="0"/>
                  </a:cubicBezTo>
                  <a:cubicBezTo>
                    <a:pt x="1438040" y="13413"/>
                    <a:pt x="1690043" y="-20339"/>
                    <a:pt x="1878319" y="0"/>
                  </a:cubicBezTo>
                  <a:cubicBezTo>
                    <a:pt x="2066595" y="20339"/>
                    <a:pt x="2236866" y="-20234"/>
                    <a:pt x="2472199" y="0"/>
                  </a:cubicBezTo>
                  <a:cubicBezTo>
                    <a:pt x="2707532" y="20234"/>
                    <a:pt x="2834122" y="-29113"/>
                    <a:pt x="3114419" y="0"/>
                  </a:cubicBezTo>
                  <a:cubicBezTo>
                    <a:pt x="3394716" y="29113"/>
                    <a:pt x="3435953" y="22229"/>
                    <a:pt x="3756638" y="0"/>
                  </a:cubicBezTo>
                  <a:cubicBezTo>
                    <a:pt x="4077323" y="-22229"/>
                    <a:pt x="4330994" y="-35760"/>
                    <a:pt x="4833909" y="0"/>
                  </a:cubicBezTo>
                  <a:cubicBezTo>
                    <a:pt x="4836213" y="142310"/>
                    <a:pt x="4813817" y="436183"/>
                    <a:pt x="4833909" y="690887"/>
                  </a:cubicBezTo>
                  <a:cubicBezTo>
                    <a:pt x="4854001" y="945591"/>
                    <a:pt x="4832887" y="1167525"/>
                    <a:pt x="4833909" y="1423228"/>
                  </a:cubicBezTo>
                  <a:cubicBezTo>
                    <a:pt x="4834931" y="1678931"/>
                    <a:pt x="4813643" y="1800908"/>
                    <a:pt x="4833909" y="2155568"/>
                  </a:cubicBezTo>
                  <a:cubicBezTo>
                    <a:pt x="4854175" y="2510228"/>
                    <a:pt x="4851816" y="2554403"/>
                    <a:pt x="4833909" y="2929362"/>
                  </a:cubicBezTo>
                  <a:cubicBezTo>
                    <a:pt x="4816002" y="3304321"/>
                    <a:pt x="4852855" y="3261711"/>
                    <a:pt x="4833909" y="3495889"/>
                  </a:cubicBezTo>
                  <a:cubicBezTo>
                    <a:pt x="4814963" y="3730067"/>
                    <a:pt x="4857749" y="3966810"/>
                    <a:pt x="4833909" y="4145323"/>
                  </a:cubicBezTo>
                  <a:cubicBezTo>
                    <a:pt x="4661296" y="4163812"/>
                    <a:pt x="4393180" y="4132435"/>
                    <a:pt x="4240029" y="4145323"/>
                  </a:cubicBezTo>
                  <a:cubicBezTo>
                    <a:pt x="4086878" y="4158211"/>
                    <a:pt x="3722674" y="4116433"/>
                    <a:pt x="3501131" y="4145323"/>
                  </a:cubicBezTo>
                  <a:cubicBezTo>
                    <a:pt x="3279588" y="4174213"/>
                    <a:pt x="2990148" y="4141591"/>
                    <a:pt x="2810573" y="4145323"/>
                  </a:cubicBezTo>
                  <a:cubicBezTo>
                    <a:pt x="2630998" y="4149055"/>
                    <a:pt x="2311125" y="4126446"/>
                    <a:pt x="2071675" y="4145323"/>
                  </a:cubicBezTo>
                  <a:cubicBezTo>
                    <a:pt x="1832225" y="4164200"/>
                    <a:pt x="1737314" y="4164004"/>
                    <a:pt x="1526134" y="4145323"/>
                  </a:cubicBezTo>
                  <a:cubicBezTo>
                    <a:pt x="1314954" y="4126642"/>
                    <a:pt x="1239577" y="4120878"/>
                    <a:pt x="980593" y="4145323"/>
                  </a:cubicBezTo>
                  <a:cubicBezTo>
                    <a:pt x="721609" y="4169768"/>
                    <a:pt x="308393" y="4147577"/>
                    <a:pt x="0" y="4145323"/>
                  </a:cubicBezTo>
                  <a:cubicBezTo>
                    <a:pt x="-18691" y="3805046"/>
                    <a:pt x="30237" y="3674348"/>
                    <a:pt x="0" y="3454436"/>
                  </a:cubicBezTo>
                  <a:cubicBezTo>
                    <a:pt x="-30237" y="3234524"/>
                    <a:pt x="13297" y="3037542"/>
                    <a:pt x="0" y="2805002"/>
                  </a:cubicBezTo>
                  <a:cubicBezTo>
                    <a:pt x="-13297" y="2572462"/>
                    <a:pt x="17060" y="2356528"/>
                    <a:pt x="0" y="2238474"/>
                  </a:cubicBezTo>
                  <a:cubicBezTo>
                    <a:pt x="-17060" y="2120420"/>
                    <a:pt x="-22976" y="1890366"/>
                    <a:pt x="0" y="1589040"/>
                  </a:cubicBezTo>
                  <a:cubicBezTo>
                    <a:pt x="22976" y="1287714"/>
                    <a:pt x="-17982" y="1271514"/>
                    <a:pt x="0" y="1022513"/>
                  </a:cubicBezTo>
                  <a:cubicBezTo>
                    <a:pt x="17982" y="773512"/>
                    <a:pt x="-6497" y="460471"/>
                    <a:pt x="0" y="0"/>
                  </a:cubicBezTo>
                  <a:close/>
                </a:path>
                <a:path w="4833909" h="4145323" stroke="0" extrusionOk="0">
                  <a:moveTo>
                    <a:pt x="0" y="0"/>
                  </a:moveTo>
                  <a:cubicBezTo>
                    <a:pt x="159337" y="31748"/>
                    <a:pt x="499171" y="-16112"/>
                    <a:pt x="738898" y="0"/>
                  </a:cubicBezTo>
                  <a:cubicBezTo>
                    <a:pt x="978625" y="16112"/>
                    <a:pt x="1256712" y="-29091"/>
                    <a:pt x="1477795" y="0"/>
                  </a:cubicBezTo>
                  <a:cubicBezTo>
                    <a:pt x="1698878" y="29091"/>
                    <a:pt x="1907849" y="18687"/>
                    <a:pt x="2168353" y="0"/>
                  </a:cubicBezTo>
                  <a:cubicBezTo>
                    <a:pt x="2428857" y="-18687"/>
                    <a:pt x="2797252" y="20180"/>
                    <a:pt x="2955590" y="0"/>
                  </a:cubicBezTo>
                  <a:cubicBezTo>
                    <a:pt x="3113928" y="-20180"/>
                    <a:pt x="3354691" y="-14286"/>
                    <a:pt x="3597809" y="0"/>
                  </a:cubicBezTo>
                  <a:cubicBezTo>
                    <a:pt x="3840927" y="14286"/>
                    <a:pt x="3962926" y="-2339"/>
                    <a:pt x="4143351" y="0"/>
                  </a:cubicBezTo>
                  <a:cubicBezTo>
                    <a:pt x="4323776" y="2339"/>
                    <a:pt x="4549002" y="-4773"/>
                    <a:pt x="4833909" y="0"/>
                  </a:cubicBezTo>
                  <a:cubicBezTo>
                    <a:pt x="4809477" y="185476"/>
                    <a:pt x="4842885" y="350452"/>
                    <a:pt x="4833909" y="566527"/>
                  </a:cubicBezTo>
                  <a:cubicBezTo>
                    <a:pt x="4824933" y="782602"/>
                    <a:pt x="4820071" y="982263"/>
                    <a:pt x="4833909" y="1133055"/>
                  </a:cubicBezTo>
                  <a:cubicBezTo>
                    <a:pt x="4847747" y="1283847"/>
                    <a:pt x="4859184" y="1638833"/>
                    <a:pt x="4833909" y="1823942"/>
                  </a:cubicBezTo>
                  <a:cubicBezTo>
                    <a:pt x="4808634" y="2009051"/>
                    <a:pt x="4850075" y="2309260"/>
                    <a:pt x="4833909" y="2473376"/>
                  </a:cubicBezTo>
                  <a:cubicBezTo>
                    <a:pt x="4817743" y="2637492"/>
                    <a:pt x="4822842" y="2858614"/>
                    <a:pt x="4833909" y="3081357"/>
                  </a:cubicBezTo>
                  <a:cubicBezTo>
                    <a:pt x="4844976" y="3304100"/>
                    <a:pt x="4824679" y="3786788"/>
                    <a:pt x="4833909" y="4145323"/>
                  </a:cubicBezTo>
                  <a:cubicBezTo>
                    <a:pt x="4564336" y="4162940"/>
                    <a:pt x="4285321" y="4122472"/>
                    <a:pt x="4143351" y="4145323"/>
                  </a:cubicBezTo>
                  <a:cubicBezTo>
                    <a:pt x="4001381" y="4168174"/>
                    <a:pt x="3611254" y="4137348"/>
                    <a:pt x="3356114" y="4145323"/>
                  </a:cubicBezTo>
                  <a:cubicBezTo>
                    <a:pt x="3100974" y="4153298"/>
                    <a:pt x="2823168" y="4134014"/>
                    <a:pt x="2665556" y="4145323"/>
                  </a:cubicBezTo>
                  <a:cubicBezTo>
                    <a:pt x="2507944" y="4156632"/>
                    <a:pt x="2127264" y="4146853"/>
                    <a:pt x="1974997" y="4145323"/>
                  </a:cubicBezTo>
                  <a:cubicBezTo>
                    <a:pt x="1822730" y="4143793"/>
                    <a:pt x="1397148" y="4153886"/>
                    <a:pt x="1187760" y="4145323"/>
                  </a:cubicBezTo>
                  <a:cubicBezTo>
                    <a:pt x="978372" y="4136760"/>
                    <a:pt x="878503" y="4162107"/>
                    <a:pt x="642219" y="4145323"/>
                  </a:cubicBezTo>
                  <a:cubicBezTo>
                    <a:pt x="405935" y="4128539"/>
                    <a:pt x="256065" y="4157847"/>
                    <a:pt x="0" y="4145323"/>
                  </a:cubicBezTo>
                  <a:cubicBezTo>
                    <a:pt x="-27966" y="3969510"/>
                    <a:pt x="14905" y="3728876"/>
                    <a:pt x="0" y="3371529"/>
                  </a:cubicBezTo>
                  <a:cubicBezTo>
                    <a:pt x="-14905" y="3014182"/>
                    <a:pt x="-1441" y="2934683"/>
                    <a:pt x="0" y="2722095"/>
                  </a:cubicBezTo>
                  <a:cubicBezTo>
                    <a:pt x="1441" y="2509507"/>
                    <a:pt x="-4818" y="2247026"/>
                    <a:pt x="0" y="2072662"/>
                  </a:cubicBezTo>
                  <a:cubicBezTo>
                    <a:pt x="4818" y="1898298"/>
                    <a:pt x="-1521" y="1495039"/>
                    <a:pt x="0" y="1340321"/>
                  </a:cubicBezTo>
                  <a:cubicBezTo>
                    <a:pt x="1521" y="1185603"/>
                    <a:pt x="21277" y="1006653"/>
                    <a:pt x="0" y="773794"/>
                  </a:cubicBezTo>
                  <a:cubicBezTo>
                    <a:pt x="-21277" y="540935"/>
                    <a:pt x="31817" y="199479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38100">
              <a:solidFill>
                <a:schemeClr val="accent6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67180996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We get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AE52AE-B158-831D-DFE2-4714850D33BB}"/>
                </a:ext>
              </a:extLst>
            </p:cNvPr>
            <p:cNvGrpSpPr/>
            <p:nvPr/>
          </p:nvGrpSpPr>
          <p:grpSpPr>
            <a:xfrm>
              <a:off x="6932967" y="1365867"/>
              <a:ext cx="1934746" cy="551054"/>
              <a:chOff x="5938157" y="2023976"/>
              <a:chExt cx="2569464" cy="55105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DFD6F20-9996-7686-1D87-9F9D83EF5A7F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8074D82-32FB-6D23-8A62-27058D5FEE2B}"/>
                  </a:ext>
                </a:extLst>
              </p:cNvPr>
              <p:cNvGrpSpPr/>
              <p:nvPr/>
            </p:nvGrpSpPr>
            <p:grpSpPr>
              <a:xfrm>
                <a:off x="5938157" y="2023976"/>
                <a:ext cx="2569464" cy="551054"/>
                <a:chOff x="5921828" y="3617002"/>
                <a:chExt cx="2569464" cy="551054"/>
              </a:xfrm>
              <a:effectLst/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6ED81E0-66AB-679F-D78F-C43128C65BBF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noProof="1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ImageJ Function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81D8947-C018-A2EE-7AA0-66CE7BB748D9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740664" cy="551054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1"/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837E40B-AD5F-4B02-7603-9BA8846B11D7}"/>
                </a:ext>
              </a:extLst>
            </p:cNvPr>
            <p:cNvGrpSpPr/>
            <p:nvPr/>
          </p:nvGrpSpPr>
          <p:grpSpPr>
            <a:xfrm>
              <a:off x="9413886" y="1365867"/>
              <a:ext cx="1934746" cy="551054"/>
              <a:chOff x="5938157" y="2023976"/>
              <a:chExt cx="2569464" cy="551054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07B7DC6-D6DA-70DE-9204-23BD83B39454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4A1A35D-6955-C5D1-FCF4-FCB0A90A2BBE}"/>
                  </a:ext>
                </a:extLst>
              </p:cNvPr>
              <p:cNvGrpSpPr/>
              <p:nvPr/>
            </p:nvGrpSpPr>
            <p:grpSpPr>
              <a:xfrm>
                <a:off x="5938157" y="2023976"/>
                <a:ext cx="2569464" cy="551054"/>
                <a:chOff x="5921828" y="3617002"/>
                <a:chExt cx="2569464" cy="551054"/>
              </a:xfrm>
              <a:effectLst/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5EC4A0A-BFC6-0916-19A6-722194C84929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noProof="1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Chaldene System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CFA8507-3018-A468-5C0B-7D8E1A79DFD2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673317" cy="551054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1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3D44F21-07F1-A102-B5FE-6E32D15D7D52}"/>
                </a:ext>
              </a:extLst>
            </p:cNvPr>
            <p:cNvSpPr/>
            <p:nvPr/>
          </p:nvSpPr>
          <p:spPr>
            <a:xfrm>
              <a:off x="8935286" y="1471553"/>
              <a:ext cx="398288" cy="3529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chemeClr val="bg1">
                      <a:lumMod val="95000"/>
                    </a:schemeClr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+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6997846-0CED-9FAF-1AD3-F3462815CA5D}"/>
                </a:ext>
              </a:extLst>
            </p:cNvPr>
            <p:cNvGrpSpPr/>
            <p:nvPr/>
          </p:nvGrpSpPr>
          <p:grpSpPr>
            <a:xfrm>
              <a:off x="7359511" y="2084941"/>
              <a:ext cx="3989121" cy="551054"/>
              <a:chOff x="5938157" y="2023976"/>
              <a:chExt cx="2569464" cy="551054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74C0E6A-FA5A-4E86-ACC0-431432639EF3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DE6CD68-5DEB-DF04-52A3-A01165897FDC}"/>
                  </a:ext>
                </a:extLst>
              </p:cNvPr>
              <p:cNvGrpSpPr/>
              <p:nvPr/>
            </p:nvGrpSpPr>
            <p:grpSpPr>
              <a:xfrm>
                <a:off x="5938157" y="2023976"/>
                <a:ext cx="2569464" cy="551054"/>
                <a:chOff x="5921828" y="3617002"/>
                <a:chExt cx="2569464" cy="551054"/>
              </a:xfrm>
              <a:effectLst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EDF2B1A-E343-8B80-0E7B-38D81725BE0F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noProof="1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Familiar functions for diverse communities</a:t>
                  </a:r>
                  <a:endPara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EF506F7-A963-3416-15E6-19DC4A347F3D}"/>
                    </a:ext>
                  </a:extLst>
                </p:cNvPr>
                <p:cNvSpPr/>
                <p:nvPr/>
              </p:nvSpPr>
              <p:spPr>
                <a:xfrm>
                  <a:off x="5921829" y="3617002"/>
                  <a:ext cx="391902" cy="551054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1"/>
                </a:p>
              </p:txBody>
            </p:sp>
          </p:grp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56732DA-20B2-07B2-623D-54809102A6E2}"/>
                </a:ext>
              </a:extLst>
            </p:cNvPr>
            <p:cNvSpPr/>
            <p:nvPr/>
          </p:nvSpPr>
          <p:spPr>
            <a:xfrm>
              <a:off x="6817943" y="2220726"/>
              <a:ext cx="398288" cy="3529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noProof="1">
                  <a:solidFill>
                    <a:schemeClr val="bg1">
                      <a:lumMod val="95000"/>
                    </a:schemeClr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=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06ABED-7BB0-56A2-C0A2-0D9AE4896492}"/>
                </a:ext>
              </a:extLst>
            </p:cNvPr>
            <p:cNvSpPr/>
            <p:nvPr/>
          </p:nvSpPr>
          <p:spPr>
            <a:xfrm>
              <a:off x="6817943" y="3002040"/>
              <a:ext cx="398288" cy="3529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noProof="1">
                  <a:solidFill>
                    <a:schemeClr val="bg1">
                      <a:lumMod val="95000"/>
                    </a:schemeClr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=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2A4B48E-EACB-1FC0-C992-52104AC394B1}"/>
                </a:ext>
              </a:extLst>
            </p:cNvPr>
            <p:cNvSpPr/>
            <p:nvPr/>
          </p:nvSpPr>
          <p:spPr>
            <a:xfrm>
              <a:off x="6813530" y="4049558"/>
              <a:ext cx="398288" cy="3529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noProof="1">
                  <a:solidFill>
                    <a:schemeClr val="bg1">
                      <a:lumMod val="95000"/>
                    </a:schemeClr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=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5743E8B-E208-D430-9926-E9626C6F3982}"/>
                </a:ext>
              </a:extLst>
            </p:cNvPr>
            <p:cNvGrpSpPr/>
            <p:nvPr/>
          </p:nvGrpSpPr>
          <p:grpSpPr>
            <a:xfrm>
              <a:off x="7333308" y="2847931"/>
              <a:ext cx="3989123" cy="700268"/>
              <a:chOff x="5938157" y="2023976"/>
              <a:chExt cx="2569465" cy="551055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6FB4D95-A2AA-1F96-D3BF-83E60B033FC1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21B1762-BE13-2A69-D9A2-4E4569B01617}"/>
                  </a:ext>
                </a:extLst>
              </p:cNvPr>
              <p:cNvGrpSpPr/>
              <p:nvPr/>
            </p:nvGrpSpPr>
            <p:grpSpPr>
              <a:xfrm>
                <a:off x="5938157" y="2023976"/>
                <a:ext cx="2569465" cy="551055"/>
                <a:chOff x="5921828" y="3617002"/>
                <a:chExt cx="2569465" cy="551055"/>
              </a:xfrm>
              <a:effectLst/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58120DED-20A9-6AB1-71EE-AE60FD1E2EEC}"/>
                    </a:ext>
                  </a:extLst>
                </p:cNvPr>
                <p:cNvSpPr/>
                <p:nvPr/>
              </p:nvSpPr>
              <p:spPr>
                <a:xfrm>
                  <a:off x="5921829" y="3617003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sz="1600" noProof="1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To expand boundary of ImageJ-confined scientists by other Python libraries</a:t>
                  </a:r>
                  <a:endParaRPr lang="en-US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8B6CF77C-EE82-C910-6EC7-3D87F47D3C36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358987" cy="551054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1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87B61B1-1234-307F-457A-D6E71194C580}"/>
                </a:ext>
              </a:extLst>
            </p:cNvPr>
            <p:cNvGrpSpPr/>
            <p:nvPr/>
          </p:nvGrpSpPr>
          <p:grpSpPr>
            <a:xfrm>
              <a:off x="7332899" y="3797402"/>
              <a:ext cx="3989122" cy="978847"/>
              <a:chOff x="5938156" y="2023976"/>
              <a:chExt cx="2569464" cy="55105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60B9060-ED37-790E-77F5-4007E10D30AD}"/>
                  </a:ext>
                </a:extLst>
              </p:cNvPr>
              <p:cNvSpPr/>
              <p:nvPr/>
            </p:nvSpPr>
            <p:spPr>
              <a:xfrm rot="360000">
                <a:off x="6707485" y="2300352"/>
                <a:ext cx="1597589" cy="144893"/>
              </a:xfrm>
              <a:prstGeom prst="rect">
                <a:avLst/>
              </a:prstGeom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9631A623-6A4D-855E-7D84-5CCF24B1B753}"/>
                  </a:ext>
                </a:extLst>
              </p:cNvPr>
              <p:cNvGrpSpPr/>
              <p:nvPr/>
            </p:nvGrpSpPr>
            <p:grpSpPr>
              <a:xfrm>
                <a:off x="5938156" y="2023976"/>
                <a:ext cx="2569464" cy="551054"/>
                <a:chOff x="5921827" y="3617002"/>
                <a:chExt cx="2569464" cy="551054"/>
              </a:xfrm>
              <a:effectLst/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60EF394-4B79-18B0-70CA-1A9D237F052B}"/>
                    </a:ext>
                  </a:extLst>
                </p:cNvPr>
                <p:cNvSpPr/>
                <p:nvPr/>
              </p:nvSpPr>
              <p:spPr>
                <a:xfrm>
                  <a:off x="5921827" y="3617002"/>
                  <a:ext cx="2569464" cy="5510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sz="1600" noProof="1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To achieve </a:t>
                  </a:r>
                  <a:r>
                    <a:rPr lang="en-US" sz="1600" b="1" noProof="1">
                      <a:solidFill>
                        <a:schemeClr val="accent6">
                          <a:lumMod val="75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digital sustainability </a:t>
                  </a:r>
                  <a:r>
                    <a:rPr lang="en-US" sz="1600" noProof="1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and </a:t>
                  </a:r>
                  <a:r>
                    <a:rPr lang="en-US" sz="1600" b="1" noProof="1">
                      <a:solidFill>
                        <a:schemeClr val="accent6">
                          <a:lumMod val="75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scientific reproducibility </a:t>
                  </a:r>
                  <a:r>
                    <a:rPr lang="en-US" sz="1600" noProof="1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by providing visual automation workflow   </a:t>
                  </a:r>
                  <a:endParaRPr lang="en-US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C552856F-EC46-894B-4E63-A6E9712AA83A}"/>
                    </a:ext>
                  </a:extLst>
                </p:cNvPr>
                <p:cNvSpPr/>
                <p:nvPr/>
              </p:nvSpPr>
              <p:spPr>
                <a:xfrm>
                  <a:off x="5921828" y="3617002"/>
                  <a:ext cx="358987" cy="551054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1"/>
                </a:p>
              </p:txBody>
            </p:sp>
          </p:grp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8C1F0E6-3FBE-6E76-17CD-3484D10A9D90}"/>
              </a:ext>
            </a:extLst>
          </p:cNvPr>
          <p:cNvGrpSpPr/>
          <p:nvPr/>
        </p:nvGrpSpPr>
        <p:grpSpPr>
          <a:xfrm>
            <a:off x="651872" y="1577962"/>
            <a:ext cx="5069921" cy="675345"/>
            <a:chOff x="5938157" y="1835974"/>
            <a:chExt cx="2569465" cy="739058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4FB4C1A-DDC4-A1E3-F292-748C7E81A065}"/>
                </a:ext>
              </a:extLst>
            </p:cNvPr>
            <p:cNvSpPr/>
            <p:nvPr/>
          </p:nvSpPr>
          <p:spPr>
            <a:xfrm rot="360000">
              <a:off x="6707485" y="2208671"/>
              <a:ext cx="1597589" cy="144894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3C7F375-F297-5F42-95AD-A38CBE4BE6C3}"/>
                </a:ext>
              </a:extLst>
            </p:cNvPr>
            <p:cNvGrpSpPr/>
            <p:nvPr/>
          </p:nvGrpSpPr>
          <p:grpSpPr>
            <a:xfrm>
              <a:off x="5938157" y="1835974"/>
              <a:ext cx="2569465" cy="739058"/>
              <a:chOff x="5921828" y="3429000"/>
              <a:chExt cx="2569465" cy="739058"/>
            </a:xfrm>
            <a:effectLst/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8079E77-9F0F-0EF2-3D19-40786A590D6C}"/>
                  </a:ext>
                </a:extLst>
              </p:cNvPr>
              <p:cNvSpPr/>
              <p:nvPr/>
            </p:nvSpPr>
            <p:spPr>
              <a:xfrm>
                <a:off x="5921829" y="3429002"/>
                <a:ext cx="2569464" cy="73905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How do we integrate Java-based ImageJ/Fiji into Python-based Chaldene?</a:t>
                </a:r>
                <a:endParaRPr lang="en-US" sz="1600" noProof="1">
                  <a:solidFill>
                    <a:schemeClr val="bg2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/>
                <a:endParaRPr lang="en-US" noProof="1">
                  <a:solidFill>
                    <a:schemeClr val="bg2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104DB5D-E478-5EC4-DB0A-F0ED867FF8B1}"/>
                  </a:ext>
                </a:extLst>
              </p:cNvPr>
              <p:cNvSpPr/>
              <p:nvPr/>
            </p:nvSpPr>
            <p:spPr>
              <a:xfrm>
                <a:off x="5921828" y="3429000"/>
                <a:ext cx="331610" cy="739056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B8B36E2-DE0E-EFDA-3B2F-B651AF5A5719}"/>
              </a:ext>
            </a:extLst>
          </p:cNvPr>
          <p:cNvGrpSpPr/>
          <p:nvPr/>
        </p:nvGrpSpPr>
        <p:grpSpPr>
          <a:xfrm>
            <a:off x="3568983" y="3583389"/>
            <a:ext cx="2623816" cy="2623816"/>
            <a:chOff x="4209870" y="2035238"/>
            <a:chExt cx="2623816" cy="2623816"/>
          </a:xfrm>
        </p:grpSpPr>
        <p:sp>
          <p:nvSpPr>
            <p:cNvPr id="71" name="Circle">
              <a:extLst>
                <a:ext uri="{FF2B5EF4-FFF2-40B4-BE49-F238E27FC236}">
                  <a16:creationId xmlns:a16="http://schemas.microsoft.com/office/drawing/2014/main" id="{B62C5BA4-C601-9E7B-7844-7EBA81F5FF4B}"/>
                </a:ext>
              </a:extLst>
            </p:cNvPr>
            <p:cNvSpPr/>
            <p:nvPr/>
          </p:nvSpPr>
          <p:spPr>
            <a:xfrm>
              <a:off x="4505071" y="2314746"/>
              <a:ext cx="2064795" cy="2064799"/>
            </a:xfrm>
            <a:prstGeom prst="ellipse">
              <a:avLst/>
            </a:prstGeom>
            <a:solidFill>
              <a:srgbClr val="F1F1F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endParaRPr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A1782CF-AB56-9DAD-F0C2-02BB7246823C}"/>
                </a:ext>
              </a:extLst>
            </p:cNvPr>
            <p:cNvSpPr txBox="1"/>
            <p:nvPr/>
          </p:nvSpPr>
          <p:spPr>
            <a:xfrm>
              <a:off x="4645513" y="3067810"/>
              <a:ext cx="1783912" cy="92333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b="1" noProof="1">
                  <a:solidFill>
                    <a:schemeClr val="bg2">
                      <a:lumMod val="25000"/>
                    </a:schemeClr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Auto  Generation Pipeline</a:t>
              </a:r>
            </a:p>
          </p:txBody>
        </p:sp>
        <p:sp>
          <p:nvSpPr>
            <p:cNvPr id="73" name="Shape">
              <a:extLst>
                <a:ext uri="{FF2B5EF4-FFF2-40B4-BE49-F238E27FC236}">
                  <a16:creationId xmlns:a16="http://schemas.microsoft.com/office/drawing/2014/main" id="{91139FF7-C612-0E75-9C0C-71B795F699D3}"/>
                </a:ext>
              </a:extLst>
            </p:cNvPr>
            <p:cNvSpPr/>
            <p:nvPr/>
          </p:nvSpPr>
          <p:spPr>
            <a:xfrm>
              <a:off x="4209870" y="2035238"/>
              <a:ext cx="2623816" cy="2623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42" y="21600"/>
                    <a:pt x="0" y="16758"/>
                    <a:pt x="0" y="10800"/>
                  </a:cubicBezTo>
                  <a:cubicBezTo>
                    <a:pt x="0" y="4842"/>
                    <a:pt x="4842" y="0"/>
                    <a:pt x="10800" y="0"/>
                  </a:cubicBezTo>
                  <a:cubicBezTo>
                    <a:pt x="16758" y="0"/>
                    <a:pt x="21600" y="4842"/>
                    <a:pt x="21600" y="10800"/>
                  </a:cubicBezTo>
                  <a:cubicBezTo>
                    <a:pt x="21600" y="16758"/>
                    <a:pt x="16758" y="21600"/>
                    <a:pt x="10800" y="21600"/>
                  </a:cubicBezTo>
                  <a:close/>
                  <a:moveTo>
                    <a:pt x="10800" y="1412"/>
                  </a:moveTo>
                  <a:cubicBezTo>
                    <a:pt x="5625" y="1412"/>
                    <a:pt x="1424" y="5614"/>
                    <a:pt x="1424" y="10788"/>
                  </a:cubicBezTo>
                  <a:cubicBezTo>
                    <a:pt x="1424" y="15963"/>
                    <a:pt x="5625" y="20164"/>
                    <a:pt x="10800" y="20164"/>
                  </a:cubicBezTo>
                  <a:cubicBezTo>
                    <a:pt x="15975" y="20164"/>
                    <a:pt x="20176" y="15963"/>
                    <a:pt x="20176" y="10788"/>
                  </a:cubicBezTo>
                  <a:cubicBezTo>
                    <a:pt x="20176" y="5614"/>
                    <a:pt x="15975" y="1412"/>
                    <a:pt x="10800" y="141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endParaRPr sz="1400" b="1">
                <a:solidFill>
                  <a:schemeClr val="bg1"/>
                </a:solidFill>
              </a:endParaRPr>
            </a:p>
          </p:txBody>
        </p:sp>
        <p:pic>
          <p:nvPicPr>
            <p:cNvPr id="84" name="Graphic 83" descr="Flowchart outline">
              <a:extLst>
                <a:ext uri="{FF2B5EF4-FFF2-40B4-BE49-F238E27FC236}">
                  <a16:creationId xmlns:a16="http://schemas.microsoft.com/office/drawing/2014/main" id="{3ECBD7E8-862F-451B-BC14-865438837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5038993" y="2264888"/>
              <a:ext cx="914400" cy="914400"/>
            </a:xfrm>
            <a:prstGeom prst="rect">
              <a:avLst/>
            </a:prstGeom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C91F80CC-B159-E2E1-A29B-FBFAF89D4DAB}"/>
              </a:ext>
            </a:extLst>
          </p:cNvPr>
          <p:cNvSpPr txBox="1"/>
          <p:nvPr/>
        </p:nvSpPr>
        <p:spPr>
          <a:xfrm>
            <a:off x="604837" y="1248746"/>
            <a:ext cx="20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Tackled challenge</a:t>
            </a:r>
            <a:endParaRPr lang="LID4096" sz="1600" dirty="0">
              <a:solidFill>
                <a:schemeClr val="accent4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8" name="Left Brace 107">
            <a:extLst>
              <a:ext uri="{FF2B5EF4-FFF2-40B4-BE49-F238E27FC236}">
                <a16:creationId xmlns:a16="http://schemas.microsoft.com/office/drawing/2014/main" id="{1B93C7DC-2D82-D2C7-07DB-EAC2F7FC5DC9}"/>
              </a:ext>
            </a:extLst>
          </p:cNvPr>
          <p:cNvSpPr/>
          <p:nvPr/>
        </p:nvSpPr>
        <p:spPr>
          <a:xfrm rot="5400000">
            <a:off x="2493986" y="1118192"/>
            <a:ext cx="1305291" cy="3625379"/>
          </a:xfrm>
          <a:prstGeom prst="leftBrace">
            <a:avLst>
              <a:gd name="adj1" fmla="val 65752"/>
              <a:gd name="adj2" fmla="val 48044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FCC989-E1F6-1E01-5BC5-50B310AFE93F}"/>
              </a:ext>
            </a:extLst>
          </p:cNvPr>
          <p:cNvGrpSpPr/>
          <p:nvPr/>
        </p:nvGrpSpPr>
        <p:grpSpPr>
          <a:xfrm>
            <a:off x="381125" y="3581462"/>
            <a:ext cx="2677987" cy="2661594"/>
            <a:chOff x="398805" y="3624907"/>
            <a:chExt cx="2677987" cy="26615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894D2C7-750C-A417-B9C8-141D429521AC}"/>
                </a:ext>
              </a:extLst>
            </p:cNvPr>
            <p:cNvGrpSpPr/>
            <p:nvPr/>
          </p:nvGrpSpPr>
          <p:grpSpPr>
            <a:xfrm>
              <a:off x="398805" y="4449985"/>
              <a:ext cx="2676924" cy="1836516"/>
              <a:chOff x="5177519" y="3642797"/>
              <a:chExt cx="3406201" cy="198020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956B1B-1AD3-1DE4-65F8-4A572943625D}"/>
                  </a:ext>
                </a:extLst>
              </p:cNvPr>
              <p:cNvSpPr/>
              <p:nvPr/>
            </p:nvSpPr>
            <p:spPr>
              <a:xfrm rot="360000">
                <a:off x="6141542" y="5269120"/>
                <a:ext cx="2022358" cy="19263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139700" dist="190500" dir="4800000" algn="t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77E4F26-167F-9709-009A-E72039593335}"/>
                  </a:ext>
                </a:extLst>
              </p:cNvPr>
              <p:cNvGrpSpPr/>
              <p:nvPr/>
            </p:nvGrpSpPr>
            <p:grpSpPr>
              <a:xfrm>
                <a:off x="5177519" y="3642797"/>
                <a:ext cx="3406201" cy="1980207"/>
                <a:chOff x="5938158" y="2023976"/>
                <a:chExt cx="2569464" cy="551054"/>
              </a:xfrm>
              <a:solidFill>
                <a:schemeClr val="accent4"/>
              </a:solidFill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1F0D081-C584-AE1A-39BD-8A90ABB65AC5}"/>
                    </a:ext>
                  </a:extLst>
                </p:cNvPr>
                <p:cNvSpPr/>
                <p:nvPr/>
              </p:nvSpPr>
              <p:spPr>
                <a:xfrm rot="360000">
                  <a:off x="6707485" y="2300352"/>
                  <a:ext cx="1597589" cy="144893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blurRad="139700" dist="190500" dir="4800000" algn="t" rotWithShape="0">
                    <a:prstClr val="black">
                      <a:alpha val="4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1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46CBE5B-CB6D-8D14-F5ED-21DBC599CF36}"/>
                    </a:ext>
                  </a:extLst>
                </p:cNvPr>
                <p:cNvSpPr/>
                <p:nvPr/>
              </p:nvSpPr>
              <p:spPr>
                <a:xfrm>
                  <a:off x="5938158" y="2023976"/>
                  <a:ext cx="2569464" cy="551054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bIns="0" rtlCol="0" anchor="ctr"/>
                <a:lstStyle/>
                <a:p>
                  <a:pPr algn="ctr">
                    <a:lnSpc>
                      <a:spcPts val="1600"/>
                    </a:lnSpc>
                  </a:pPr>
                  <a:endParaRPr lang="en-US" sz="1600" noProof="1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38BE07-CF5F-CBB6-FF67-1E4C2C07144E}"/>
                </a:ext>
              </a:extLst>
            </p:cNvPr>
            <p:cNvGrpSpPr/>
            <p:nvPr/>
          </p:nvGrpSpPr>
          <p:grpSpPr>
            <a:xfrm>
              <a:off x="447165" y="4566968"/>
              <a:ext cx="2582329" cy="1296569"/>
              <a:chOff x="4904040" y="4777986"/>
              <a:chExt cx="2946829" cy="1479582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5BC4514-BA5C-637E-BCDA-6D4E5A28D291}"/>
                  </a:ext>
                </a:extLst>
              </p:cNvPr>
              <p:cNvSpPr/>
              <p:nvPr/>
            </p:nvSpPr>
            <p:spPr>
              <a:xfrm>
                <a:off x="4904040" y="4777986"/>
                <a:ext cx="2946829" cy="1479582"/>
              </a:xfrm>
              <a:prstGeom prst="round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14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B82FA5-9A19-24A2-266C-232491E5B164}"/>
                  </a:ext>
                </a:extLst>
              </p:cNvPr>
              <p:cNvSpPr txBox="1"/>
              <p:nvPr/>
            </p:nvSpPr>
            <p:spPr>
              <a:xfrm>
                <a:off x="5051250" y="4901693"/>
                <a:ext cx="1529964" cy="324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GB" sz="1200" u="none" strike="noStrike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Python Kernel</a:t>
                </a:r>
                <a:endParaRPr lang="en-GB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50F3217-B7C0-936F-7DBE-82157B3FE019}"/>
                  </a:ext>
                </a:extLst>
              </p:cNvPr>
              <p:cNvSpPr/>
              <p:nvPr/>
            </p:nvSpPr>
            <p:spPr>
              <a:xfrm>
                <a:off x="5463368" y="5240672"/>
                <a:ext cx="2229678" cy="901752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9726705-81C1-C113-79E0-C13780159901}"/>
                  </a:ext>
                </a:extLst>
              </p:cNvPr>
              <p:cNvSpPr/>
              <p:nvPr/>
            </p:nvSpPr>
            <p:spPr>
              <a:xfrm>
                <a:off x="6212415" y="5661249"/>
                <a:ext cx="1350436" cy="325339"/>
              </a:xfrm>
              <a:prstGeom prst="roundRect">
                <a:avLst/>
              </a:prstGeom>
              <a:solidFill>
                <a:srgbClr val="EA9C9D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Poppins" panose="00000500000000000000" pitchFamily="2" charset="0"/>
                    <a:cs typeface="Poppins" panose="00000500000000000000" pitchFamily="2" charset="0"/>
                  </a:rPr>
                  <a:t>Java Kernel</a:t>
                </a:r>
                <a:endParaRPr lang="LID4096" sz="12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B0D8A8-2A33-79F7-FFFE-9BE59AD130A9}"/>
                  </a:ext>
                </a:extLst>
              </p:cNvPr>
              <p:cNvSpPr txBox="1"/>
              <p:nvPr/>
            </p:nvSpPr>
            <p:spPr>
              <a:xfrm>
                <a:off x="5605105" y="5271690"/>
                <a:ext cx="1909933" cy="324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GB" sz="12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Wrapping</a:t>
                </a:r>
                <a:r>
                  <a:rPr lang="en-GB" sz="1200" u="none" strike="noStrike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Layer</a:t>
                </a:r>
                <a:endParaRPr lang="en-GB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195E5E-16EA-76A7-DB19-3B10DA7F2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9868" y="3624907"/>
              <a:ext cx="2676924" cy="82507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AE07FB-BE41-BDB8-D51D-8599A73424AD}"/>
                </a:ext>
              </a:extLst>
            </p:cNvPr>
            <p:cNvSpPr txBox="1"/>
            <p:nvPr/>
          </p:nvSpPr>
          <p:spPr>
            <a:xfrm>
              <a:off x="1038225" y="5933640"/>
              <a:ext cx="1538610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GB" sz="1100" u="none" strike="noStrike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Language binding</a:t>
              </a:r>
              <a:endParaRPr lang="en-GB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2136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0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F9E96-AD9E-B6B1-6CBD-26329E701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882F05-69FB-0A39-5C58-3D2912CF4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8C3394-DB1E-EBA2-03CA-06B7C642A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781655-3C75-EA6F-DA62-E0EE360B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33</a:t>
            </a:fld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618AC-8D82-1A25-FCD2-A0A59B01BC41}"/>
              </a:ext>
            </a:extLst>
          </p:cNvPr>
          <p:cNvSpPr txBox="1"/>
          <p:nvPr/>
        </p:nvSpPr>
        <p:spPr>
          <a:xfrm>
            <a:off x="604837" y="136525"/>
            <a:ext cx="3209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Next Step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77BB48B-2E39-C7A0-1BBE-8843A7A7F1CE}"/>
              </a:ext>
            </a:extLst>
          </p:cNvPr>
          <p:cNvSpPr txBox="1">
            <a:spLocks/>
          </p:cNvSpPr>
          <p:nvPr/>
        </p:nvSpPr>
        <p:spPr>
          <a:xfrm>
            <a:off x="1524000" y="2439030"/>
            <a:ext cx="8820150" cy="21380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Enhancement of Auto-Op-generation Pipeline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Wrap up generation pipeline with a special GUI in Chaldene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From current one Node generation to one Workflow generation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Or if you also have some good ideas to share :)</a:t>
            </a:r>
          </a:p>
        </p:txBody>
      </p:sp>
    </p:spTree>
    <p:extLst>
      <p:ext uri="{BB962C8B-B14F-4D97-AF65-F5344CB8AC3E}">
        <p14:creationId xmlns:p14="http://schemas.microsoft.com/office/powerpoint/2010/main" val="3378530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F9E96-AD9E-B6B1-6CBD-26329E701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67DA8D-25E3-ED3A-81C5-509E530A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BFEC1A-9DBF-D94F-5DEA-97FD6EBB2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1E0241-8579-7747-7DCD-67E7DB780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34</a:t>
            </a:fld>
            <a:endParaRPr lang="LID4096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3A310D-1257-ED85-6BBA-FF939469D78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94456" y="987097"/>
            <a:ext cx="11280710" cy="5041900"/>
          </a:xfrm>
        </p:spPr>
        <p:txBody>
          <a:bodyPr>
            <a:normAutofit fontScale="92500"/>
          </a:bodyPr>
          <a:lstStyle/>
          <a:p>
            <a:r>
              <a:rPr lang="en-GB" sz="1300" dirty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[1] Schindelin, Johannes, et al. "Fiji: an open-source platform for biological-image analysis." Nature methods 9.7 (2012): 676-682.</a:t>
            </a:r>
          </a:p>
          <a:p>
            <a:r>
              <a:rPr lang="en-GB" sz="1300" dirty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[2] “AstroImageJ: A Simple and Powerful Tool for Astronomical Image Analysis and Precise Photometry”. Astrobites, by Gudmundur Stefansson, 15.03.2024 https://astrobites.org/2016/04/15/astroimagej-a-simple-and-powerful-tool-for-astronomical-image-analysis-and-precise-photometry</a:t>
            </a:r>
          </a:p>
          <a:p>
            <a:r>
              <a:rPr lang="en-GB" sz="1300" dirty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[3] Haase, R. Fiji: Image analysis with the head in clouds. ImageJ API-beating: ImgLib2, ImageJ2 and the Big-Data Viewer. Training School, Luxembourg. 2019. </a:t>
            </a:r>
          </a:p>
          <a:p>
            <a:r>
              <a:rPr lang="en-GB" sz="1300" dirty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[4] Chen, Fei, et al. "Chaldene: Towards Visual Programming Image Processing in Jupyter Notebooks." 2022 IEEE Symposium on Visual Languages and Human-Centric Computing (VL/HCC). IEEE, 2022.</a:t>
            </a:r>
          </a:p>
          <a:p>
            <a:r>
              <a:rPr lang="en-GB" sz="1300" dirty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[5] “Introduction into Macro Programming” ImageJ. 19.03.2024. https://imagej.net/scripting/macro#the-recorder</a:t>
            </a:r>
          </a:p>
          <a:p>
            <a:r>
              <a:rPr lang="en-GB" sz="1300" dirty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[6] “</a:t>
            </a:r>
            <a:r>
              <a:rPr lang="en-GB" sz="1300" i="1" dirty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Ganymede Java Kernel</a:t>
            </a:r>
            <a:r>
              <a:rPr lang="en-GB" sz="1300" dirty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”. GitHub, owned by Allen Ball, 14.03.2024. https://github.com/allen-ball/ganymede</a:t>
            </a:r>
          </a:p>
          <a:p>
            <a:r>
              <a:rPr lang="en-GB" sz="1300" dirty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[7] “</a:t>
            </a:r>
            <a:r>
              <a:rPr lang="en-GB" sz="1300" i="1" dirty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IJava Java Kernel</a:t>
            </a:r>
            <a:r>
              <a:rPr lang="en-GB" sz="1300" dirty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”. GitHub, owned by SpencerPark, 14.03.2024. https://github.com/SpencerPark/IJava</a:t>
            </a:r>
          </a:p>
          <a:p>
            <a:r>
              <a:rPr lang="en-GB" sz="1300" dirty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[8] “BeakerX Multi-language Kernel”. GitHub, owned by twosigma, 14.03.2024. https://github.com/twosigma/beakerx</a:t>
            </a:r>
          </a:p>
          <a:p>
            <a:r>
              <a:rPr lang="en-GB" sz="1300" dirty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[9] “ImageJ Gateway”. GitHub, owned by ImageJ, 14.03.2024. https://github.com/imagej/tutorials/blob/master/notebooks/1-Using-ImageJ/1-Fundamentals.ipynb</a:t>
            </a:r>
          </a:p>
          <a:p>
            <a:r>
              <a:rPr lang="en-US" sz="1300" dirty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[10] Peng, Bo, et al. "SoS Notebook: an interactive multi-language data analysis environment." Bioinformatics 34.21 (2018): 3768-3770.</a:t>
            </a:r>
            <a:endParaRPr lang="en-GB" sz="1300" dirty="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sz="1300" dirty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[11] Niephaus, Fabio, et al. "PolyJuS: a Squeak/Smalltalk-based polyglot notebook system for the GraalVM." Companion Proceedings of the 3rd International Conference on the Art, Science, and Engineering of Programming. 2019.</a:t>
            </a:r>
          </a:p>
          <a:p>
            <a:r>
              <a:rPr lang="en-GB" sz="1300" dirty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[12] Rueden, Curtis T., et al. "PyImageJ: A library for integrating ImageJ and Python." Nature methods 19.11 (2022): 1326-1327.</a:t>
            </a:r>
          </a:p>
          <a:p>
            <a:r>
              <a:rPr lang="en-GB" sz="1300" dirty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[13] "</a:t>
            </a:r>
            <a:r>
              <a:rPr lang="en-GB" sz="1300" i="1" dirty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Classic Segmentation Workflow with ImageJ2</a:t>
            </a:r>
            <a:r>
              <a:rPr lang="en-GB" sz="1300" dirty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." PyImageJ.14.03.2024. https://py.imagej.net/en/latest/Classic-Segmentation.html#segmentation-workflow-with-imagej2</a:t>
            </a:r>
          </a:p>
          <a:p>
            <a:r>
              <a:rPr lang="en-US" sz="1300" dirty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[14] Figge, Marc, Ruman Gerst, and Zoltan Cseresnyes. "JIPipe: Visual batch processing for ImageJ." 2022.</a:t>
            </a:r>
            <a:endParaRPr lang="en-GB" sz="1300" dirty="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LID4096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B56D2A-A623-FA55-77BA-1D882A5F2235}"/>
              </a:ext>
            </a:extLst>
          </p:cNvPr>
          <p:cNvSpPr txBox="1"/>
          <p:nvPr/>
        </p:nvSpPr>
        <p:spPr>
          <a:xfrm>
            <a:off x="604837" y="136525"/>
            <a:ext cx="3209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References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793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E5DEC-7259-880A-A71C-B7D51F219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275" y="2388821"/>
            <a:ext cx="11144250" cy="1379263"/>
          </a:xfrm>
        </p:spPr>
        <p:txBody>
          <a:bodyPr>
            <a:normAutofit/>
          </a:bodyPr>
          <a:lstStyle/>
          <a:p>
            <a:r>
              <a:rPr lang="en-GB" sz="4400" dirty="0">
                <a:solidFill>
                  <a:srgbClr val="09427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Thank you very much! </a:t>
            </a:r>
            <a:br>
              <a:rPr lang="en-GB" sz="4400" dirty="0">
                <a:solidFill>
                  <a:srgbClr val="09427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</a:br>
            <a:r>
              <a:rPr lang="en-GB" sz="4400" dirty="0">
                <a:solidFill>
                  <a:srgbClr val="09427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Any questions?</a:t>
            </a:r>
            <a:endParaRPr lang="LID4096" dirty="0"/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6115F678-E505-B64B-71C8-139A11F98EBA}"/>
              </a:ext>
            </a:extLst>
          </p:cNvPr>
          <p:cNvSpPr txBox="1">
            <a:spLocks/>
          </p:cNvSpPr>
          <p:nvPr/>
        </p:nvSpPr>
        <p:spPr>
          <a:xfrm>
            <a:off x="4374480" y="6049781"/>
            <a:ext cx="5232364" cy="307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Grafik 9">
            <a:extLst>
              <a:ext uri="{FF2B5EF4-FFF2-40B4-BE49-F238E27FC236}">
                <a16:creationId xmlns:a16="http://schemas.microsoft.com/office/drawing/2014/main" id="{C1B086FD-AB86-FEAD-4B13-7244BDF4E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7" b="54561"/>
          <a:stretch>
            <a:fillRect/>
          </a:stretch>
        </p:blipFill>
        <p:spPr bwMode="auto">
          <a:xfrm>
            <a:off x="3716573" y="4469179"/>
            <a:ext cx="4758853" cy="2388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0548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136BD7B2-9D11-9F56-4A02-588103171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D2DF36A-9493-C3C8-9803-C9BF943AF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4</a:t>
            </a:fld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46E51-A302-D4B9-BFCF-BCCB2C59F251}"/>
              </a:ext>
            </a:extLst>
          </p:cNvPr>
          <p:cNvSpPr txBox="1"/>
          <p:nvPr/>
        </p:nvSpPr>
        <p:spPr>
          <a:xfrm>
            <a:off x="604837" y="136525"/>
            <a:ext cx="5185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Motivation - Comparison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sp>
        <p:nvSpPr>
          <p:cNvPr id="17" name="Google Shape;57;p7">
            <a:extLst>
              <a:ext uri="{FF2B5EF4-FFF2-40B4-BE49-F238E27FC236}">
                <a16:creationId xmlns:a16="http://schemas.microsoft.com/office/drawing/2014/main" id="{0D66091B-F721-EE04-A804-DB433B6C1D11}"/>
              </a:ext>
            </a:extLst>
          </p:cNvPr>
          <p:cNvSpPr txBox="1"/>
          <p:nvPr/>
        </p:nvSpPr>
        <p:spPr>
          <a:xfrm>
            <a:off x="2747291" y="1609513"/>
            <a:ext cx="2430217" cy="44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94270"/>
                </a:solidFill>
                <a:latin typeface="Calibri"/>
                <a:ea typeface="Calibri"/>
                <a:cs typeface="Calibri"/>
                <a:sym typeface="Calibri"/>
              </a:rPr>
              <a:t>ImageJ/F</a:t>
            </a:r>
            <a:r>
              <a:rPr lang="en-US" altLang="zh-CN" sz="2800" b="1" dirty="0">
                <a:solidFill>
                  <a:srgbClr val="094270"/>
                </a:solidFill>
                <a:latin typeface="Calibri"/>
                <a:ea typeface="Calibri"/>
                <a:cs typeface="Calibri"/>
                <a:sym typeface="Calibri"/>
              </a:rPr>
              <a:t>iji</a:t>
            </a:r>
            <a:endParaRPr dirty="0">
              <a:solidFill>
                <a:srgbClr val="094270"/>
              </a:solidFill>
            </a:endParaRPr>
          </a:p>
        </p:txBody>
      </p:sp>
      <p:sp>
        <p:nvSpPr>
          <p:cNvPr id="20" name="Google Shape;61;p7">
            <a:extLst>
              <a:ext uri="{FF2B5EF4-FFF2-40B4-BE49-F238E27FC236}">
                <a16:creationId xmlns:a16="http://schemas.microsoft.com/office/drawing/2014/main" id="{99C77ECB-A6BE-0AA5-71BA-A1172BE577AE}"/>
              </a:ext>
            </a:extLst>
          </p:cNvPr>
          <p:cNvSpPr/>
          <p:nvPr/>
        </p:nvSpPr>
        <p:spPr>
          <a:xfrm>
            <a:off x="5621382" y="787157"/>
            <a:ext cx="5318203" cy="3579672"/>
          </a:xfrm>
          <a:custGeom>
            <a:avLst/>
            <a:gdLst/>
            <a:ahLst/>
            <a:cxnLst/>
            <a:rect l="l" t="t" r="r" b="b"/>
            <a:pathLst>
              <a:path w="21480" h="21553" extrusionOk="0">
                <a:moveTo>
                  <a:pt x="8201" y="21551"/>
                </a:moveTo>
                <a:cubicBezTo>
                  <a:pt x="7500" y="21568"/>
                  <a:pt x="6771" y="21491"/>
                  <a:pt x="6042" y="21355"/>
                </a:cubicBezTo>
                <a:cubicBezTo>
                  <a:pt x="5001" y="21167"/>
                  <a:pt x="4002" y="20817"/>
                  <a:pt x="3065" y="20220"/>
                </a:cubicBezTo>
                <a:cubicBezTo>
                  <a:pt x="2398" y="19801"/>
                  <a:pt x="1794" y="19281"/>
                  <a:pt x="1288" y="18590"/>
                </a:cubicBezTo>
                <a:cubicBezTo>
                  <a:pt x="767" y="17881"/>
                  <a:pt x="427" y="17070"/>
                  <a:pt x="233" y="16157"/>
                </a:cubicBezTo>
                <a:cubicBezTo>
                  <a:pt x="45" y="15278"/>
                  <a:pt x="-31" y="14382"/>
                  <a:pt x="11" y="13469"/>
                </a:cubicBezTo>
                <a:cubicBezTo>
                  <a:pt x="80" y="11643"/>
                  <a:pt x="538" y="9962"/>
                  <a:pt x="1302" y="8400"/>
                </a:cubicBezTo>
                <a:cubicBezTo>
                  <a:pt x="1732" y="7512"/>
                  <a:pt x="2266" y="6719"/>
                  <a:pt x="2863" y="5985"/>
                </a:cubicBezTo>
                <a:cubicBezTo>
                  <a:pt x="3398" y="5319"/>
                  <a:pt x="3953" y="4679"/>
                  <a:pt x="4564" y="4124"/>
                </a:cubicBezTo>
                <a:cubicBezTo>
                  <a:pt x="5216" y="3535"/>
                  <a:pt x="5883" y="2963"/>
                  <a:pt x="6598" y="2486"/>
                </a:cubicBezTo>
                <a:cubicBezTo>
                  <a:pt x="7389" y="1956"/>
                  <a:pt x="8194" y="1487"/>
                  <a:pt x="9041" y="1120"/>
                </a:cubicBezTo>
                <a:cubicBezTo>
                  <a:pt x="9901" y="753"/>
                  <a:pt x="10783" y="463"/>
                  <a:pt x="11685" y="284"/>
                </a:cubicBezTo>
                <a:cubicBezTo>
                  <a:pt x="12407" y="139"/>
                  <a:pt x="13129" y="45"/>
                  <a:pt x="13858" y="11"/>
                </a:cubicBezTo>
                <a:cubicBezTo>
                  <a:pt x="14670" y="-32"/>
                  <a:pt x="15468" y="53"/>
                  <a:pt x="16238" y="378"/>
                </a:cubicBezTo>
                <a:cubicBezTo>
                  <a:pt x="16579" y="523"/>
                  <a:pt x="16912" y="693"/>
                  <a:pt x="17203" y="958"/>
                </a:cubicBezTo>
                <a:cubicBezTo>
                  <a:pt x="17314" y="1060"/>
                  <a:pt x="17411" y="1171"/>
                  <a:pt x="17502" y="1291"/>
                </a:cubicBezTo>
                <a:cubicBezTo>
                  <a:pt x="17592" y="1419"/>
                  <a:pt x="17627" y="1572"/>
                  <a:pt x="17599" y="1743"/>
                </a:cubicBezTo>
                <a:cubicBezTo>
                  <a:pt x="17585" y="1820"/>
                  <a:pt x="17543" y="1863"/>
                  <a:pt x="17488" y="1871"/>
                </a:cubicBezTo>
                <a:cubicBezTo>
                  <a:pt x="17425" y="1880"/>
                  <a:pt x="17377" y="1846"/>
                  <a:pt x="17349" y="1777"/>
                </a:cubicBezTo>
                <a:cubicBezTo>
                  <a:pt x="17210" y="1436"/>
                  <a:pt x="16967" y="1231"/>
                  <a:pt x="16697" y="1077"/>
                </a:cubicBezTo>
                <a:cubicBezTo>
                  <a:pt x="16190" y="804"/>
                  <a:pt x="15669" y="608"/>
                  <a:pt x="15114" y="523"/>
                </a:cubicBezTo>
                <a:cubicBezTo>
                  <a:pt x="14677" y="454"/>
                  <a:pt x="14232" y="446"/>
                  <a:pt x="13788" y="472"/>
                </a:cubicBezTo>
                <a:cubicBezTo>
                  <a:pt x="13469" y="489"/>
                  <a:pt x="13150" y="514"/>
                  <a:pt x="12830" y="557"/>
                </a:cubicBezTo>
                <a:cubicBezTo>
                  <a:pt x="12338" y="617"/>
                  <a:pt x="11845" y="702"/>
                  <a:pt x="11359" y="821"/>
                </a:cubicBezTo>
                <a:cubicBezTo>
                  <a:pt x="10047" y="1146"/>
                  <a:pt x="8791" y="1675"/>
                  <a:pt x="7590" y="2392"/>
                </a:cubicBezTo>
                <a:cubicBezTo>
                  <a:pt x="6459" y="3066"/>
                  <a:pt x="5404" y="3894"/>
                  <a:pt x="4432" y="4858"/>
                </a:cubicBezTo>
                <a:cubicBezTo>
                  <a:pt x="3557" y="5737"/>
                  <a:pt x="2752" y="6710"/>
                  <a:pt x="2086" y="7837"/>
                </a:cubicBezTo>
                <a:cubicBezTo>
                  <a:pt x="1392" y="9006"/>
                  <a:pt x="913" y="10294"/>
                  <a:pt x="635" y="11702"/>
                </a:cubicBezTo>
                <a:cubicBezTo>
                  <a:pt x="469" y="12547"/>
                  <a:pt x="392" y="13409"/>
                  <a:pt x="427" y="14271"/>
                </a:cubicBezTo>
                <a:cubicBezTo>
                  <a:pt x="455" y="15133"/>
                  <a:pt x="580" y="15970"/>
                  <a:pt x="857" y="16772"/>
                </a:cubicBezTo>
                <a:cubicBezTo>
                  <a:pt x="1191" y="17745"/>
                  <a:pt x="1739" y="18504"/>
                  <a:pt x="2440" y="19110"/>
                </a:cubicBezTo>
                <a:cubicBezTo>
                  <a:pt x="3183" y="19750"/>
                  <a:pt x="4002" y="20177"/>
                  <a:pt x="4876" y="20467"/>
                </a:cubicBezTo>
                <a:cubicBezTo>
                  <a:pt x="5473" y="20663"/>
                  <a:pt x="6077" y="20774"/>
                  <a:pt x="6688" y="20860"/>
                </a:cubicBezTo>
                <a:cubicBezTo>
                  <a:pt x="7243" y="20936"/>
                  <a:pt x="7805" y="20954"/>
                  <a:pt x="8361" y="20954"/>
                </a:cubicBezTo>
                <a:cubicBezTo>
                  <a:pt x="9013" y="20945"/>
                  <a:pt x="9658" y="20885"/>
                  <a:pt x="10304" y="20766"/>
                </a:cubicBezTo>
                <a:cubicBezTo>
                  <a:pt x="11442" y="20561"/>
                  <a:pt x="12553" y="20237"/>
                  <a:pt x="13629" y="19742"/>
                </a:cubicBezTo>
                <a:cubicBezTo>
                  <a:pt x="14614" y="19289"/>
                  <a:pt x="15572" y="18760"/>
                  <a:pt x="16447" y="18035"/>
                </a:cubicBezTo>
                <a:cubicBezTo>
                  <a:pt x="17467" y="17190"/>
                  <a:pt x="18376" y="16183"/>
                  <a:pt x="19098" y="14963"/>
                </a:cubicBezTo>
                <a:cubicBezTo>
                  <a:pt x="19674" y="13998"/>
                  <a:pt x="20195" y="12991"/>
                  <a:pt x="20514" y="11848"/>
                </a:cubicBezTo>
                <a:cubicBezTo>
                  <a:pt x="20639" y="11387"/>
                  <a:pt x="20722" y="10917"/>
                  <a:pt x="20771" y="10439"/>
                </a:cubicBezTo>
                <a:cubicBezTo>
                  <a:pt x="20854" y="9535"/>
                  <a:pt x="20729" y="8673"/>
                  <a:pt x="20479" y="7819"/>
                </a:cubicBezTo>
                <a:cubicBezTo>
                  <a:pt x="20327" y="7307"/>
                  <a:pt x="20084" y="6864"/>
                  <a:pt x="19806" y="6437"/>
                </a:cubicBezTo>
                <a:cubicBezTo>
                  <a:pt x="19744" y="6343"/>
                  <a:pt x="19688" y="6232"/>
                  <a:pt x="19626" y="6138"/>
                </a:cubicBezTo>
                <a:cubicBezTo>
                  <a:pt x="19591" y="6078"/>
                  <a:pt x="19570" y="6010"/>
                  <a:pt x="19619" y="5959"/>
                </a:cubicBezTo>
                <a:cubicBezTo>
                  <a:pt x="19674" y="5899"/>
                  <a:pt x="19723" y="5933"/>
                  <a:pt x="19764" y="5985"/>
                </a:cubicBezTo>
                <a:cubicBezTo>
                  <a:pt x="20021" y="6309"/>
                  <a:pt x="20285" y="6616"/>
                  <a:pt x="20493" y="6992"/>
                </a:cubicBezTo>
                <a:cubicBezTo>
                  <a:pt x="20507" y="7017"/>
                  <a:pt x="20528" y="7043"/>
                  <a:pt x="20542" y="7068"/>
                </a:cubicBezTo>
                <a:cubicBezTo>
                  <a:pt x="21048" y="7674"/>
                  <a:pt x="21319" y="8425"/>
                  <a:pt x="21430" y="9270"/>
                </a:cubicBezTo>
                <a:cubicBezTo>
                  <a:pt x="21569" y="10303"/>
                  <a:pt x="21402" y="11293"/>
                  <a:pt x="21104" y="12257"/>
                </a:cubicBezTo>
                <a:cubicBezTo>
                  <a:pt x="20896" y="12923"/>
                  <a:pt x="20604" y="13529"/>
                  <a:pt x="20299" y="14135"/>
                </a:cubicBezTo>
                <a:cubicBezTo>
                  <a:pt x="19653" y="15415"/>
                  <a:pt x="18869" y="16533"/>
                  <a:pt x="17939" y="17506"/>
                </a:cubicBezTo>
                <a:cubicBezTo>
                  <a:pt x="17168" y="18316"/>
                  <a:pt x="16315" y="18982"/>
                  <a:pt x="15406" y="19511"/>
                </a:cubicBezTo>
                <a:cubicBezTo>
                  <a:pt x="14413" y="20092"/>
                  <a:pt x="13386" y="20561"/>
                  <a:pt x="12310" y="20894"/>
                </a:cubicBezTo>
                <a:cubicBezTo>
                  <a:pt x="11685" y="21082"/>
                  <a:pt x="11061" y="21235"/>
                  <a:pt x="10422" y="21346"/>
                </a:cubicBezTo>
                <a:cubicBezTo>
                  <a:pt x="9929" y="21440"/>
                  <a:pt x="9429" y="21491"/>
                  <a:pt x="8930" y="21517"/>
                </a:cubicBezTo>
                <a:cubicBezTo>
                  <a:pt x="8714" y="21542"/>
                  <a:pt x="8479" y="21559"/>
                  <a:pt x="8201" y="2155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62;p7">
            <a:extLst>
              <a:ext uri="{FF2B5EF4-FFF2-40B4-BE49-F238E27FC236}">
                <a16:creationId xmlns:a16="http://schemas.microsoft.com/office/drawing/2014/main" id="{1B97072F-A4CF-1ACB-7E78-9AA86F76BF14}"/>
              </a:ext>
            </a:extLst>
          </p:cNvPr>
          <p:cNvSpPr/>
          <p:nvPr/>
        </p:nvSpPr>
        <p:spPr>
          <a:xfrm>
            <a:off x="1562101" y="939378"/>
            <a:ext cx="5111980" cy="3455444"/>
          </a:xfrm>
          <a:custGeom>
            <a:avLst/>
            <a:gdLst/>
            <a:ahLst/>
            <a:cxnLst/>
            <a:rect l="l" t="t" r="r" b="b"/>
            <a:pathLst>
              <a:path w="21499" h="21527" extrusionOk="0">
                <a:moveTo>
                  <a:pt x="9993" y="21519"/>
                </a:moveTo>
                <a:cubicBezTo>
                  <a:pt x="9559" y="21519"/>
                  <a:pt x="9055" y="21484"/>
                  <a:pt x="8551" y="21413"/>
                </a:cubicBezTo>
                <a:cubicBezTo>
                  <a:pt x="7052" y="21202"/>
                  <a:pt x="5596" y="20797"/>
                  <a:pt x="4218" y="20022"/>
                </a:cubicBezTo>
                <a:cubicBezTo>
                  <a:pt x="3557" y="19652"/>
                  <a:pt x="2925" y="19221"/>
                  <a:pt x="2357" y="18657"/>
                </a:cubicBezTo>
                <a:cubicBezTo>
                  <a:pt x="1355" y="17662"/>
                  <a:pt x="681" y="16385"/>
                  <a:pt x="290" y="14879"/>
                </a:cubicBezTo>
                <a:cubicBezTo>
                  <a:pt x="20" y="13832"/>
                  <a:pt x="-58" y="12757"/>
                  <a:pt x="41" y="11665"/>
                </a:cubicBezTo>
                <a:cubicBezTo>
                  <a:pt x="162" y="10318"/>
                  <a:pt x="489" y="9059"/>
                  <a:pt x="1029" y="7879"/>
                </a:cubicBezTo>
                <a:cubicBezTo>
                  <a:pt x="1427" y="7016"/>
                  <a:pt x="1902" y="6232"/>
                  <a:pt x="2442" y="5493"/>
                </a:cubicBezTo>
                <a:cubicBezTo>
                  <a:pt x="3323" y="4295"/>
                  <a:pt x="4353" y="3309"/>
                  <a:pt x="5475" y="2481"/>
                </a:cubicBezTo>
                <a:cubicBezTo>
                  <a:pt x="6796" y="1495"/>
                  <a:pt x="8196" y="746"/>
                  <a:pt x="9701" y="315"/>
                </a:cubicBezTo>
                <a:cubicBezTo>
                  <a:pt x="10305" y="139"/>
                  <a:pt x="10923" y="77"/>
                  <a:pt x="11541" y="24"/>
                </a:cubicBezTo>
                <a:cubicBezTo>
                  <a:pt x="12457" y="-46"/>
                  <a:pt x="13367" y="42"/>
                  <a:pt x="14276" y="218"/>
                </a:cubicBezTo>
                <a:cubicBezTo>
                  <a:pt x="14482" y="262"/>
                  <a:pt x="14688" y="324"/>
                  <a:pt x="14894" y="377"/>
                </a:cubicBezTo>
                <a:cubicBezTo>
                  <a:pt x="15000" y="403"/>
                  <a:pt x="15071" y="482"/>
                  <a:pt x="15128" y="588"/>
                </a:cubicBezTo>
                <a:cubicBezTo>
                  <a:pt x="15156" y="650"/>
                  <a:pt x="15156" y="702"/>
                  <a:pt x="15121" y="764"/>
                </a:cubicBezTo>
                <a:cubicBezTo>
                  <a:pt x="15085" y="817"/>
                  <a:pt x="15036" y="843"/>
                  <a:pt x="14986" y="808"/>
                </a:cubicBezTo>
                <a:cubicBezTo>
                  <a:pt x="14780" y="676"/>
                  <a:pt x="14553" y="667"/>
                  <a:pt x="14333" y="623"/>
                </a:cubicBezTo>
                <a:cubicBezTo>
                  <a:pt x="13473" y="421"/>
                  <a:pt x="12607" y="403"/>
                  <a:pt x="11740" y="465"/>
                </a:cubicBezTo>
                <a:cubicBezTo>
                  <a:pt x="11257" y="500"/>
                  <a:pt x="10774" y="535"/>
                  <a:pt x="10298" y="632"/>
                </a:cubicBezTo>
                <a:cubicBezTo>
                  <a:pt x="9595" y="782"/>
                  <a:pt x="8906" y="1019"/>
                  <a:pt x="8238" y="1328"/>
                </a:cubicBezTo>
                <a:cubicBezTo>
                  <a:pt x="7137" y="1847"/>
                  <a:pt x="6086" y="2490"/>
                  <a:pt x="5099" y="3300"/>
                </a:cubicBezTo>
                <a:cubicBezTo>
                  <a:pt x="3785" y="4366"/>
                  <a:pt x="2655" y="5669"/>
                  <a:pt x="1753" y="7271"/>
                </a:cubicBezTo>
                <a:cubicBezTo>
                  <a:pt x="1149" y="8337"/>
                  <a:pt x="730" y="9499"/>
                  <a:pt x="510" y="10776"/>
                </a:cubicBezTo>
                <a:cubicBezTo>
                  <a:pt x="162" y="12792"/>
                  <a:pt x="382" y="14694"/>
                  <a:pt x="1256" y="16464"/>
                </a:cubicBezTo>
                <a:cubicBezTo>
                  <a:pt x="1682" y="17327"/>
                  <a:pt x="2243" y="18041"/>
                  <a:pt x="2925" y="18604"/>
                </a:cubicBezTo>
                <a:cubicBezTo>
                  <a:pt x="4111" y="19582"/>
                  <a:pt x="5418" y="20189"/>
                  <a:pt x="6803" y="20568"/>
                </a:cubicBezTo>
                <a:cubicBezTo>
                  <a:pt x="7954" y="20885"/>
                  <a:pt x="9119" y="21034"/>
                  <a:pt x="10291" y="21026"/>
                </a:cubicBezTo>
                <a:cubicBezTo>
                  <a:pt x="11321" y="21017"/>
                  <a:pt x="12330" y="20814"/>
                  <a:pt x="13317" y="20462"/>
                </a:cubicBezTo>
                <a:cubicBezTo>
                  <a:pt x="14553" y="20022"/>
                  <a:pt x="15696" y="19335"/>
                  <a:pt x="16762" y="18454"/>
                </a:cubicBezTo>
                <a:cubicBezTo>
                  <a:pt x="17806" y="17592"/>
                  <a:pt x="18729" y="16561"/>
                  <a:pt x="19418" y="15240"/>
                </a:cubicBezTo>
                <a:cubicBezTo>
                  <a:pt x="19859" y="14386"/>
                  <a:pt x="20192" y="13462"/>
                  <a:pt x="20455" y="12502"/>
                </a:cubicBezTo>
                <a:cubicBezTo>
                  <a:pt x="20739" y="11436"/>
                  <a:pt x="20924" y="10345"/>
                  <a:pt x="20874" y="9217"/>
                </a:cubicBezTo>
                <a:cubicBezTo>
                  <a:pt x="20818" y="7976"/>
                  <a:pt x="20533" y="6831"/>
                  <a:pt x="19958" y="5801"/>
                </a:cubicBezTo>
                <a:cubicBezTo>
                  <a:pt x="19603" y="5167"/>
                  <a:pt x="19205" y="4595"/>
                  <a:pt x="18722" y="4110"/>
                </a:cubicBezTo>
                <a:cubicBezTo>
                  <a:pt x="18381" y="3767"/>
                  <a:pt x="18019" y="3450"/>
                  <a:pt x="17621" y="3203"/>
                </a:cubicBezTo>
                <a:cubicBezTo>
                  <a:pt x="17401" y="3071"/>
                  <a:pt x="17188" y="2930"/>
                  <a:pt x="16968" y="2789"/>
                </a:cubicBezTo>
                <a:cubicBezTo>
                  <a:pt x="16868" y="2728"/>
                  <a:pt x="16833" y="2622"/>
                  <a:pt x="16868" y="2516"/>
                </a:cubicBezTo>
                <a:cubicBezTo>
                  <a:pt x="16904" y="2411"/>
                  <a:pt x="16989" y="2367"/>
                  <a:pt x="17088" y="2411"/>
                </a:cubicBezTo>
                <a:cubicBezTo>
                  <a:pt x="17380" y="2552"/>
                  <a:pt x="17671" y="2675"/>
                  <a:pt x="17955" y="2851"/>
                </a:cubicBezTo>
                <a:cubicBezTo>
                  <a:pt x="18516" y="3194"/>
                  <a:pt x="19035" y="3626"/>
                  <a:pt x="19518" y="4137"/>
                </a:cubicBezTo>
                <a:cubicBezTo>
                  <a:pt x="20491" y="5176"/>
                  <a:pt x="21109" y="6479"/>
                  <a:pt x="21386" y="8020"/>
                </a:cubicBezTo>
                <a:cubicBezTo>
                  <a:pt x="21542" y="8874"/>
                  <a:pt x="21521" y="9737"/>
                  <a:pt x="21421" y="10609"/>
                </a:cubicBezTo>
                <a:cubicBezTo>
                  <a:pt x="21258" y="11965"/>
                  <a:pt x="20896" y="13242"/>
                  <a:pt x="20406" y="14474"/>
                </a:cubicBezTo>
                <a:cubicBezTo>
                  <a:pt x="19979" y="15540"/>
                  <a:pt x="19418" y="16500"/>
                  <a:pt x="18722" y="17327"/>
                </a:cubicBezTo>
                <a:cubicBezTo>
                  <a:pt x="17607" y="18657"/>
                  <a:pt x="16314" y="19643"/>
                  <a:pt x="14894" y="20392"/>
                </a:cubicBezTo>
                <a:cubicBezTo>
                  <a:pt x="14006" y="20858"/>
                  <a:pt x="13090" y="21167"/>
                  <a:pt x="12138" y="21360"/>
                </a:cubicBezTo>
                <a:cubicBezTo>
                  <a:pt x="11463" y="21475"/>
                  <a:pt x="10767" y="21554"/>
                  <a:pt x="9993" y="21519"/>
                </a:cubicBezTo>
                <a:close/>
              </a:path>
            </a:pathLst>
          </a:custGeom>
          <a:solidFill>
            <a:srgbClr val="09427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58;p7">
            <a:extLst>
              <a:ext uri="{FF2B5EF4-FFF2-40B4-BE49-F238E27FC236}">
                <a16:creationId xmlns:a16="http://schemas.microsoft.com/office/drawing/2014/main" id="{8A7F5763-53C2-1BA3-2238-E4220996341C}"/>
              </a:ext>
            </a:extLst>
          </p:cNvPr>
          <p:cNvSpPr txBox="1"/>
          <p:nvPr/>
        </p:nvSpPr>
        <p:spPr>
          <a:xfrm>
            <a:off x="2438400" y="2262207"/>
            <a:ext cx="3359763" cy="1519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85750" marR="0" lvl="0" indent="-2857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rgbClr val="09427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Java-based</a:t>
            </a:r>
            <a:r>
              <a:rPr lang="en-GB" sz="1800" dirty="0">
                <a:latin typeface="Poppins" panose="00000500000000000000" pitchFamily="2" charset="0"/>
                <a:cs typeface="Poppins" panose="00000500000000000000" pitchFamily="2" charset="0"/>
              </a:rPr>
              <a:t> software</a:t>
            </a:r>
          </a:p>
          <a:p>
            <a:pPr marL="285750" marR="0" lvl="0" indent="-2857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Widely used </a:t>
            </a:r>
          </a:p>
          <a:p>
            <a:pPr marL="285750" indent="-285750" algn="just">
              <a:lnSpc>
                <a:spcPct val="110000"/>
              </a:lnSpc>
              <a:buFont typeface="Poppins" panose="00000500000000000000" pitchFamily="2" charset="0"/>
              <a:buChar char="×"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Confined to Java Eco</a:t>
            </a:r>
          </a:p>
          <a:p>
            <a:pPr marL="285750" marR="0" lvl="0" indent="-2857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Poppins" panose="00000500000000000000" pitchFamily="2" charset="0"/>
              <a:buChar char="×"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Hard to share and extend </a:t>
            </a:r>
          </a:p>
          <a:p>
            <a:pPr marL="742950" lvl="1" indent="-285750" algn="just">
              <a:lnSpc>
                <a:spcPct val="110000"/>
              </a:lnSpc>
              <a:buFont typeface="Poppins" panose="00000500000000000000" pitchFamily="2" charset="0"/>
              <a:buChar char="×"/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Macro recorder</a:t>
            </a:r>
            <a:r>
              <a:rPr lang="en-GB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[5]</a:t>
            </a:r>
            <a:endParaRPr lang="en-GB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dirty="0"/>
          </a:p>
        </p:txBody>
      </p:sp>
      <p:sp>
        <p:nvSpPr>
          <p:cNvPr id="24" name="Google Shape;54;p7">
            <a:extLst>
              <a:ext uri="{FF2B5EF4-FFF2-40B4-BE49-F238E27FC236}">
                <a16:creationId xmlns:a16="http://schemas.microsoft.com/office/drawing/2014/main" id="{663E6789-4E95-C201-EA89-D84545161283}"/>
              </a:ext>
            </a:extLst>
          </p:cNvPr>
          <p:cNvSpPr txBox="1"/>
          <p:nvPr/>
        </p:nvSpPr>
        <p:spPr>
          <a:xfrm>
            <a:off x="7735446" y="1506542"/>
            <a:ext cx="15133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Chaldene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Google Shape;58;p7">
            <a:extLst>
              <a:ext uri="{FF2B5EF4-FFF2-40B4-BE49-F238E27FC236}">
                <a16:creationId xmlns:a16="http://schemas.microsoft.com/office/drawing/2014/main" id="{EA8CD01D-9FB1-A28A-80D0-1649AED91C7E}"/>
              </a:ext>
            </a:extLst>
          </p:cNvPr>
          <p:cNvSpPr txBox="1"/>
          <p:nvPr/>
        </p:nvSpPr>
        <p:spPr>
          <a:xfrm>
            <a:off x="6803524" y="2262207"/>
            <a:ext cx="4503735" cy="173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85750" marR="0" lvl="0" indent="-2857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</a:t>
            </a:r>
            <a:r>
              <a:rPr lang="en-GB" sz="1800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ython-based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1800" dirty="0">
                <a:latin typeface="Poppins" panose="00000500000000000000" pitchFamily="2" charset="0"/>
                <a:cs typeface="Poppins" panose="00000500000000000000" pitchFamily="2" charset="0"/>
              </a:rPr>
              <a:t>Jupyter extension</a:t>
            </a:r>
          </a:p>
          <a:p>
            <a:pPr marL="285750" marR="0" lvl="0" indent="-2857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Poppins" panose="00000500000000000000" pitchFamily="2" charset="0"/>
              <a:buChar char="×"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Brand new tool   </a:t>
            </a:r>
          </a:p>
          <a:p>
            <a:pPr marL="285750" indent="-285750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Access to Python libraries</a:t>
            </a:r>
          </a:p>
          <a:p>
            <a:pPr marL="285750" marR="0" lvl="0" indent="-2857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Easy to share and </a:t>
            </a:r>
            <a:r>
              <a:rPr lang="en-US" altLang="zh-CN" dirty="0">
                <a:latin typeface="Poppins" panose="00000500000000000000" pitchFamily="2" charset="0"/>
                <a:cs typeface="Poppins" panose="00000500000000000000" pitchFamily="2" charset="0"/>
              </a:rPr>
              <a:t>modify</a:t>
            </a:r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Visual automation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4FDFD-A823-E63E-5888-AC066035E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570" y="4451042"/>
            <a:ext cx="4563338" cy="2406958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86631947-7AFC-7BE1-2FED-EE90C7760C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3" t="3479" r="9373"/>
          <a:stretch/>
        </p:blipFill>
        <p:spPr>
          <a:xfrm>
            <a:off x="6282943" y="4422828"/>
            <a:ext cx="4685217" cy="2406958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pic>
        <p:nvPicPr>
          <p:cNvPr id="16" name="Graphic 15" descr="Lights On outline">
            <a:extLst>
              <a:ext uri="{FF2B5EF4-FFF2-40B4-BE49-F238E27FC236}">
                <a16:creationId xmlns:a16="http://schemas.microsoft.com/office/drawing/2014/main" id="{6A595151-8C04-EE58-04DC-F0738B9854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0192" y="2402898"/>
            <a:ext cx="779216" cy="77921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895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21" grpId="0" animBg="1"/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83B108-F8B9-0820-80B3-62EE1B486D31}"/>
              </a:ext>
            </a:extLst>
          </p:cNvPr>
          <p:cNvSpPr txBox="1"/>
          <p:nvPr/>
        </p:nvSpPr>
        <p:spPr>
          <a:xfrm>
            <a:off x="604837" y="136525"/>
            <a:ext cx="5185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Motivation - Integration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677899-14D4-C281-9D91-C115567A9C2F}"/>
              </a:ext>
            </a:extLst>
          </p:cNvPr>
          <p:cNvGrpSpPr/>
          <p:nvPr/>
        </p:nvGrpSpPr>
        <p:grpSpPr>
          <a:xfrm>
            <a:off x="590082" y="1541190"/>
            <a:ext cx="4987517" cy="2484599"/>
            <a:chOff x="3255679" y="932458"/>
            <a:chExt cx="5420228" cy="2700160"/>
          </a:xfrm>
        </p:grpSpPr>
        <p:sp>
          <p:nvSpPr>
            <p:cNvPr id="86" name="Google Shape;86;p9"/>
            <p:cNvSpPr/>
            <p:nvPr/>
          </p:nvSpPr>
          <p:spPr>
            <a:xfrm>
              <a:off x="5430366" y="932458"/>
              <a:ext cx="3245541" cy="2648532"/>
            </a:xfrm>
            <a:custGeom>
              <a:avLst/>
              <a:gdLst/>
              <a:ahLst/>
              <a:cxnLst/>
              <a:rect l="l" t="t" r="r" b="b"/>
              <a:pathLst>
                <a:path w="21480" h="21553" extrusionOk="0">
                  <a:moveTo>
                    <a:pt x="8201" y="21551"/>
                  </a:moveTo>
                  <a:cubicBezTo>
                    <a:pt x="7500" y="21568"/>
                    <a:pt x="6771" y="21491"/>
                    <a:pt x="6042" y="21355"/>
                  </a:cubicBezTo>
                  <a:cubicBezTo>
                    <a:pt x="5001" y="21167"/>
                    <a:pt x="4002" y="20817"/>
                    <a:pt x="3065" y="20220"/>
                  </a:cubicBezTo>
                  <a:cubicBezTo>
                    <a:pt x="2398" y="19801"/>
                    <a:pt x="1794" y="19281"/>
                    <a:pt x="1288" y="18590"/>
                  </a:cubicBezTo>
                  <a:cubicBezTo>
                    <a:pt x="767" y="17881"/>
                    <a:pt x="427" y="17070"/>
                    <a:pt x="233" y="16157"/>
                  </a:cubicBezTo>
                  <a:cubicBezTo>
                    <a:pt x="45" y="15278"/>
                    <a:pt x="-31" y="14382"/>
                    <a:pt x="11" y="13469"/>
                  </a:cubicBezTo>
                  <a:cubicBezTo>
                    <a:pt x="80" y="11643"/>
                    <a:pt x="538" y="9962"/>
                    <a:pt x="1302" y="8400"/>
                  </a:cubicBezTo>
                  <a:cubicBezTo>
                    <a:pt x="1732" y="7512"/>
                    <a:pt x="2266" y="6719"/>
                    <a:pt x="2863" y="5985"/>
                  </a:cubicBezTo>
                  <a:cubicBezTo>
                    <a:pt x="3398" y="5319"/>
                    <a:pt x="3953" y="4679"/>
                    <a:pt x="4564" y="4124"/>
                  </a:cubicBezTo>
                  <a:cubicBezTo>
                    <a:pt x="5216" y="3535"/>
                    <a:pt x="5883" y="2963"/>
                    <a:pt x="6598" y="2486"/>
                  </a:cubicBezTo>
                  <a:cubicBezTo>
                    <a:pt x="7389" y="1956"/>
                    <a:pt x="8194" y="1487"/>
                    <a:pt x="9041" y="1120"/>
                  </a:cubicBezTo>
                  <a:cubicBezTo>
                    <a:pt x="9901" y="753"/>
                    <a:pt x="10783" y="463"/>
                    <a:pt x="11685" y="284"/>
                  </a:cubicBezTo>
                  <a:cubicBezTo>
                    <a:pt x="12407" y="139"/>
                    <a:pt x="13129" y="45"/>
                    <a:pt x="13858" y="11"/>
                  </a:cubicBezTo>
                  <a:cubicBezTo>
                    <a:pt x="14670" y="-32"/>
                    <a:pt x="15468" y="53"/>
                    <a:pt x="16238" y="378"/>
                  </a:cubicBezTo>
                  <a:cubicBezTo>
                    <a:pt x="16579" y="523"/>
                    <a:pt x="16912" y="693"/>
                    <a:pt x="17203" y="958"/>
                  </a:cubicBezTo>
                  <a:cubicBezTo>
                    <a:pt x="17314" y="1060"/>
                    <a:pt x="17411" y="1171"/>
                    <a:pt x="17502" y="1291"/>
                  </a:cubicBezTo>
                  <a:cubicBezTo>
                    <a:pt x="17592" y="1419"/>
                    <a:pt x="17627" y="1572"/>
                    <a:pt x="17599" y="1743"/>
                  </a:cubicBezTo>
                  <a:cubicBezTo>
                    <a:pt x="17585" y="1820"/>
                    <a:pt x="17543" y="1863"/>
                    <a:pt x="17488" y="1871"/>
                  </a:cubicBezTo>
                  <a:cubicBezTo>
                    <a:pt x="17425" y="1880"/>
                    <a:pt x="17377" y="1846"/>
                    <a:pt x="17349" y="1777"/>
                  </a:cubicBezTo>
                  <a:cubicBezTo>
                    <a:pt x="17210" y="1436"/>
                    <a:pt x="16967" y="1231"/>
                    <a:pt x="16697" y="1077"/>
                  </a:cubicBezTo>
                  <a:cubicBezTo>
                    <a:pt x="16190" y="804"/>
                    <a:pt x="15669" y="608"/>
                    <a:pt x="15114" y="523"/>
                  </a:cubicBezTo>
                  <a:cubicBezTo>
                    <a:pt x="14677" y="454"/>
                    <a:pt x="14232" y="446"/>
                    <a:pt x="13788" y="472"/>
                  </a:cubicBezTo>
                  <a:cubicBezTo>
                    <a:pt x="13469" y="489"/>
                    <a:pt x="13150" y="514"/>
                    <a:pt x="12830" y="557"/>
                  </a:cubicBezTo>
                  <a:cubicBezTo>
                    <a:pt x="12338" y="617"/>
                    <a:pt x="11845" y="702"/>
                    <a:pt x="11359" y="821"/>
                  </a:cubicBezTo>
                  <a:cubicBezTo>
                    <a:pt x="10047" y="1146"/>
                    <a:pt x="8791" y="1675"/>
                    <a:pt x="7590" y="2392"/>
                  </a:cubicBezTo>
                  <a:cubicBezTo>
                    <a:pt x="6459" y="3066"/>
                    <a:pt x="5404" y="3894"/>
                    <a:pt x="4432" y="4858"/>
                  </a:cubicBezTo>
                  <a:cubicBezTo>
                    <a:pt x="3557" y="5737"/>
                    <a:pt x="2752" y="6710"/>
                    <a:pt x="2086" y="7837"/>
                  </a:cubicBezTo>
                  <a:cubicBezTo>
                    <a:pt x="1392" y="9006"/>
                    <a:pt x="913" y="10294"/>
                    <a:pt x="635" y="11702"/>
                  </a:cubicBezTo>
                  <a:cubicBezTo>
                    <a:pt x="469" y="12547"/>
                    <a:pt x="392" y="13409"/>
                    <a:pt x="427" y="14271"/>
                  </a:cubicBezTo>
                  <a:cubicBezTo>
                    <a:pt x="455" y="15133"/>
                    <a:pt x="580" y="15970"/>
                    <a:pt x="857" y="16772"/>
                  </a:cubicBezTo>
                  <a:cubicBezTo>
                    <a:pt x="1191" y="17745"/>
                    <a:pt x="1739" y="18504"/>
                    <a:pt x="2440" y="19110"/>
                  </a:cubicBezTo>
                  <a:cubicBezTo>
                    <a:pt x="3183" y="19750"/>
                    <a:pt x="4002" y="20177"/>
                    <a:pt x="4876" y="20467"/>
                  </a:cubicBezTo>
                  <a:cubicBezTo>
                    <a:pt x="5473" y="20663"/>
                    <a:pt x="6077" y="20774"/>
                    <a:pt x="6688" y="20860"/>
                  </a:cubicBezTo>
                  <a:cubicBezTo>
                    <a:pt x="7243" y="20936"/>
                    <a:pt x="7805" y="20954"/>
                    <a:pt x="8361" y="20954"/>
                  </a:cubicBezTo>
                  <a:cubicBezTo>
                    <a:pt x="9013" y="20945"/>
                    <a:pt x="9658" y="20885"/>
                    <a:pt x="10304" y="20766"/>
                  </a:cubicBezTo>
                  <a:cubicBezTo>
                    <a:pt x="11442" y="20561"/>
                    <a:pt x="12553" y="20237"/>
                    <a:pt x="13629" y="19742"/>
                  </a:cubicBezTo>
                  <a:cubicBezTo>
                    <a:pt x="14614" y="19289"/>
                    <a:pt x="15572" y="18760"/>
                    <a:pt x="16447" y="18035"/>
                  </a:cubicBezTo>
                  <a:cubicBezTo>
                    <a:pt x="17467" y="17190"/>
                    <a:pt x="18376" y="16183"/>
                    <a:pt x="19098" y="14963"/>
                  </a:cubicBezTo>
                  <a:cubicBezTo>
                    <a:pt x="19674" y="13998"/>
                    <a:pt x="20195" y="12991"/>
                    <a:pt x="20514" y="11848"/>
                  </a:cubicBezTo>
                  <a:cubicBezTo>
                    <a:pt x="20639" y="11387"/>
                    <a:pt x="20722" y="10917"/>
                    <a:pt x="20771" y="10439"/>
                  </a:cubicBezTo>
                  <a:cubicBezTo>
                    <a:pt x="20854" y="9535"/>
                    <a:pt x="20729" y="8673"/>
                    <a:pt x="20479" y="7819"/>
                  </a:cubicBezTo>
                  <a:cubicBezTo>
                    <a:pt x="20327" y="7307"/>
                    <a:pt x="20084" y="6864"/>
                    <a:pt x="19806" y="6437"/>
                  </a:cubicBezTo>
                  <a:cubicBezTo>
                    <a:pt x="19744" y="6343"/>
                    <a:pt x="19688" y="6232"/>
                    <a:pt x="19626" y="6138"/>
                  </a:cubicBezTo>
                  <a:cubicBezTo>
                    <a:pt x="19591" y="6078"/>
                    <a:pt x="19570" y="6010"/>
                    <a:pt x="19619" y="5959"/>
                  </a:cubicBezTo>
                  <a:cubicBezTo>
                    <a:pt x="19674" y="5899"/>
                    <a:pt x="19723" y="5933"/>
                    <a:pt x="19764" y="5985"/>
                  </a:cubicBezTo>
                  <a:cubicBezTo>
                    <a:pt x="20021" y="6309"/>
                    <a:pt x="20285" y="6616"/>
                    <a:pt x="20493" y="6992"/>
                  </a:cubicBezTo>
                  <a:cubicBezTo>
                    <a:pt x="20507" y="7017"/>
                    <a:pt x="20528" y="7043"/>
                    <a:pt x="20542" y="7068"/>
                  </a:cubicBezTo>
                  <a:cubicBezTo>
                    <a:pt x="21048" y="7674"/>
                    <a:pt x="21319" y="8425"/>
                    <a:pt x="21430" y="9270"/>
                  </a:cubicBezTo>
                  <a:cubicBezTo>
                    <a:pt x="21569" y="10303"/>
                    <a:pt x="21402" y="11293"/>
                    <a:pt x="21104" y="12257"/>
                  </a:cubicBezTo>
                  <a:cubicBezTo>
                    <a:pt x="20896" y="12923"/>
                    <a:pt x="20604" y="13529"/>
                    <a:pt x="20299" y="14135"/>
                  </a:cubicBezTo>
                  <a:cubicBezTo>
                    <a:pt x="19653" y="15415"/>
                    <a:pt x="18869" y="16533"/>
                    <a:pt x="17939" y="17506"/>
                  </a:cubicBezTo>
                  <a:cubicBezTo>
                    <a:pt x="17168" y="18316"/>
                    <a:pt x="16315" y="18982"/>
                    <a:pt x="15406" y="19511"/>
                  </a:cubicBezTo>
                  <a:cubicBezTo>
                    <a:pt x="14413" y="20092"/>
                    <a:pt x="13386" y="20561"/>
                    <a:pt x="12310" y="20894"/>
                  </a:cubicBezTo>
                  <a:cubicBezTo>
                    <a:pt x="11685" y="21082"/>
                    <a:pt x="11061" y="21235"/>
                    <a:pt x="10422" y="21346"/>
                  </a:cubicBezTo>
                  <a:cubicBezTo>
                    <a:pt x="9929" y="21440"/>
                    <a:pt x="9429" y="21491"/>
                    <a:pt x="8930" y="21517"/>
                  </a:cubicBezTo>
                  <a:cubicBezTo>
                    <a:pt x="8714" y="21542"/>
                    <a:pt x="8479" y="21559"/>
                    <a:pt x="8201" y="215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3255679" y="1076001"/>
              <a:ext cx="3165387" cy="2556617"/>
            </a:xfrm>
            <a:custGeom>
              <a:avLst/>
              <a:gdLst/>
              <a:ahLst/>
              <a:cxnLst/>
              <a:rect l="l" t="t" r="r" b="b"/>
              <a:pathLst>
                <a:path w="21499" h="21527" extrusionOk="0">
                  <a:moveTo>
                    <a:pt x="9993" y="21519"/>
                  </a:moveTo>
                  <a:cubicBezTo>
                    <a:pt x="9559" y="21519"/>
                    <a:pt x="9055" y="21484"/>
                    <a:pt x="8551" y="21413"/>
                  </a:cubicBezTo>
                  <a:cubicBezTo>
                    <a:pt x="7052" y="21202"/>
                    <a:pt x="5596" y="20797"/>
                    <a:pt x="4218" y="20022"/>
                  </a:cubicBezTo>
                  <a:cubicBezTo>
                    <a:pt x="3557" y="19652"/>
                    <a:pt x="2925" y="19221"/>
                    <a:pt x="2357" y="18657"/>
                  </a:cubicBezTo>
                  <a:cubicBezTo>
                    <a:pt x="1355" y="17662"/>
                    <a:pt x="681" y="16385"/>
                    <a:pt x="290" y="14879"/>
                  </a:cubicBezTo>
                  <a:cubicBezTo>
                    <a:pt x="20" y="13832"/>
                    <a:pt x="-58" y="12757"/>
                    <a:pt x="41" y="11665"/>
                  </a:cubicBezTo>
                  <a:cubicBezTo>
                    <a:pt x="162" y="10318"/>
                    <a:pt x="489" y="9059"/>
                    <a:pt x="1029" y="7879"/>
                  </a:cubicBezTo>
                  <a:cubicBezTo>
                    <a:pt x="1427" y="7016"/>
                    <a:pt x="1902" y="6232"/>
                    <a:pt x="2442" y="5493"/>
                  </a:cubicBezTo>
                  <a:cubicBezTo>
                    <a:pt x="3323" y="4295"/>
                    <a:pt x="4353" y="3309"/>
                    <a:pt x="5475" y="2481"/>
                  </a:cubicBezTo>
                  <a:cubicBezTo>
                    <a:pt x="6796" y="1495"/>
                    <a:pt x="8196" y="746"/>
                    <a:pt x="9701" y="315"/>
                  </a:cubicBezTo>
                  <a:cubicBezTo>
                    <a:pt x="10305" y="139"/>
                    <a:pt x="10923" y="77"/>
                    <a:pt x="11541" y="24"/>
                  </a:cubicBezTo>
                  <a:cubicBezTo>
                    <a:pt x="12457" y="-46"/>
                    <a:pt x="13367" y="42"/>
                    <a:pt x="14276" y="218"/>
                  </a:cubicBezTo>
                  <a:cubicBezTo>
                    <a:pt x="14482" y="262"/>
                    <a:pt x="14688" y="324"/>
                    <a:pt x="14894" y="377"/>
                  </a:cubicBezTo>
                  <a:cubicBezTo>
                    <a:pt x="15000" y="403"/>
                    <a:pt x="15071" y="482"/>
                    <a:pt x="15128" y="588"/>
                  </a:cubicBezTo>
                  <a:cubicBezTo>
                    <a:pt x="15156" y="650"/>
                    <a:pt x="15156" y="702"/>
                    <a:pt x="15121" y="764"/>
                  </a:cubicBezTo>
                  <a:cubicBezTo>
                    <a:pt x="15085" y="817"/>
                    <a:pt x="15036" y="843"/>
                    <a:pt x="14986" y="808"/>
                  </a:cubicBezTo>
                  <a:cubicBezTo>
                    <a:pt x="14780" y="676"/>
                    <a:pt x="14553" y="667"/>
                    <a:pt x="14333" y="623"/>
                  </a:cubicBezTo>
                  <a:cubicBezTo>
                    <a:pt x="13473" y="421"/>
                    <a:pt x="12607" y="403"/>
                    <a:pt x="11740" y="465"/>
                  </a:cubicBezTo>
                  <a:cubicBezTo>
                    <a:pt x="11257" y="500"/>
                    <a:pt x="10774" y="535"/>
                    <a:pt x="10298" y="632"/>
                  </a:cubicBezTo>
                  <a:cubicBezTo>
                    <a:pt x="9595" y="782"/>
                    <a:pt x="8906" y="1019"/>
                    <a:pt x="8238" y="1328"/>
                  </a:cubicBezTo>
                  <a:cubicBezTo>
                    <a:pt x="7137" y="1847"/>
                    <a:pt x="6086" y="2490"/>
                    <a:pt x="5099" y="3300"/>
                  </a:cubicBezTo>
                  <a:cubicBezTo>
                    <a:pt x="3785" y="4366"/>
                    <a:pt x="2655" y="5669"/>
                    <a:pt x="1753" y="7271"/>
                  </a:cubicBezTo>
                  <a:cubicBezTo>
                    <a:pt x="1149" y="8337"/>
                    <a:pt x="730" y="9499"/>
                    <a:pt x="510" y="10776"/>
                  </a:cubicBezTo>
                  <a:cubicBezTo>
                    <a:pt x="162" y="12792"/>
                    <a:pt x="382" y="14694"/>
                    <a:pt x="1256" y="16464"/>
                  </a:cubicBezTo>
                  <a:cubicBezTo>
                    <a:pt x="1682" y="17327"/>
                    <a:pt x="2243" y="18041"/>
                    <a:pt x="2925" y="18604"/>
                  </a:cubicBezTo>
                  <a:cubicBezTo>
                    <a:pt x="4111" y="19582"/>
                    <a:pt x="5418" y="20189"/>
                    <a:pt x="6803" y="20568"/>
                  </a:cubicBezTo>
                  <a:cubicBezTo>
                    <a:pt x="7954" y="20885"/>
                    <a:pt x="9119" y="21034"/>
                    <a:pt x="10291" y="21026"/>
                  </a:cubicBezTo>
                  <a:cubicBezTo>
                    <a:pt x="11321" y="21017"/>
                    <a:pt x="12330" y="20814"/>
                    <a:pt x="13317" y="20462"/>
                  </a:cubicBezTo>
                  <a:cubicBezTo>
                    <a:pt x="14553" y="20022"/>
                    <a:pt x="15696" y="19335"/>
                    <a:pt x="16762" y="18454"/>
                  </a:cubicBezTo>
                  <a:cubicBezTo>
                    <a:pt x="17806" y="17592"/>
                    <a:pt x="18729" y="16561"/>
                    <a:pt x="19418" y="15240"/>
                  </a:cubicBezTo>
                  <a:cubicBezTo>
                    <a:pt x="19859" y="14386"/>
                    <a:pt x="20192" y="13462"/>
                    <a:pt x="20455" y="12502"/>
                  </a:cubicBezTo>
                  <a:cubicBezTo>
                    <a:pt x="20739" y="11436"/>
                    <a:pt x="20924" y="10345"/>
                    <a:pt x="20874" y="9217"/>
                  </a:cubicBezTo>
                  <a:cubicBezTo>
                    <a:pt x="20818" y="7976"/>
                    <a:pt x="20533" y="6831"/>
                    <a:pt x="19958" y="5801"/>
                  </a:cubicBezTo>
                  <a:cubicBezTo>
                    <a:pt x="19603" y="5167"/>
                    <a:pt x="19205" y="4595"/>
                    <a:pt x="18722" y="4110"/>
                  </a:cubicBezTo>
                  <a:cubicBezTo>
                    <a:pt x="18381" y="3767"/>
                    <a:pt x="18019" y="3450"/>
                    <a:pt x="17621" y="3203"/>
                  </a:cubicBezTo>
                  <a:cubicBezTo>
                    <a:pt x="17401" y="3071"/>
                    <a:pt x="17188" y="2930"/>
                    <a:pt x="16968" y="2789"/>
                  </a:cubicBezTo>
                  <a:cubicBezTo>
                    <a:pt x="16868" y="2728"/>
                    <a:pt x="16833" y="2622"/>
                    <a:pt x="16868" y="2516"/>
                  </a:cubicBezTo>
                  <a:cubicBezTo>
                    <a:pt x="16904" y="2411"/>
                    <a:pt x="16989" y="2367"/>
                    <a:pt x="17088" y="2411"/>
                  </a:cubicBezTo>
                  <a:cubicBezTo>
                    <a:pt x="17380" y="2552"/>
                    <a:pt x="17671" y="2675"/>
                    <a:pt x="17955" y="2851"/>
                  </a:cubicBezTo>
                  <a:cubicBezTo>
                    <a:pt x="18516" y="3194"/>
                    <a:pt x="19035" y="3626"/>
                    <a:pt x="19518" y="4137"/>
                  </a:cubicBezTo>
                  <a:cubicBezTo>
                    <a:pt x="20491" y="5176"/>
                    <a:pt x="21109" y="6479"/>
                    <a:pt x="21386" y="8020"/>
                  </a:cubicBezTo>
                  <a:cubicBezTo>
                    <a:pt x="21542" y="8874"/>
                    <a:pt x="21521" y="9737"/>
                    <a:pt x="21421" y="10609"/>
                  </a:cubicBezTo>
                  <a:cubicBezTo>
                    <a:pt x="21258" y="11965"/>
                    <a:pt x="20896" y="13242"/>
                    <a:pt x="20406" y="14474"/>
                  </a:cubicBezTo>
                  <a:cubicBezTo>
                    <a:pt x="19979" y="15540"/>
                    <a:pt x="19418" y="16500"/>
                    <a:pt x="18722" y="17327"/>
                  </a:cubicBezTo>
                  <a:cubicBezTo>
                    <a:pt x="17607" y="18657"/>
                    <a:pt x="16314" y="19643"/>
                    <a:pt x="14894" y="20392"/>
                  </a:cubicBezTo>
                  <a:cubicBezTo>
                    <a:pt x="14006" y="20858"/>
                    <a:pt x="13090" y="21167"/>
                    <a:pt x="12138" y="21360"/>
                  </a:cubicBezTo>
                  <a:cubicBezTo>
                    <a:pt x="11463" y="21475"/>
                    <a:pt x="10767" y="21554"/>
                    <a:pt x="9993" y="21519"/>
                  </a:cubicBezTo>
                  <a:close/>
                </a:path>
              </a:pathLst>
            </a:custGeom>
            <a:solidFill>
              <a:srgbClr val="094270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5357363" y="1576917"/>
              <a:ext cx="934429" cy="1737635"/>
            </a:xfrm>
            <a:custGeom>
              <a:avLst/>
              <a:gdLst/>
              <a:ahLst/>
              <a:cxnLst/>
              <a:rect l="l" t="t" r="r" b="b"/>
              <a:pathLst>
                <a:path w="21581" h="21525" extrusionOk="0">
                  <a:moveTo>
                    <a:pt x="21317" y="8691"/>
                  </a:moveTo>
                  <a:cubicBezTo>
                    <a:pt x="20882" y="8671"/>
                    <a:pt x="20485" y="8722"/>
                    <a:pt x="20107" y="8823"/>
                  </a:cubicBezTo>
                  <a:cubicBezTo>
                    <a:pt x="15798" y="9948"/>
                    <a:pt x="11490" y="11083"/>
                    <a:pt x="7294" y="12350"/>
                  </a:cubicBezTo>
                  <a:cubicBezTo>
                    <a:pt x="6463" y="12604"/>
                    <a:pt x="5594" y="12837"/>
                    <a:pt x="4762" y="13080"/>
                  </a:cubicBezTo>
                  <a:cubicBezTo>
                    <a:pt x="4743" y="13101"/>
                    <a:pt x="4706" y="13111"/>
                    <a:pt x="4668" y="13090"/>
                  </a:cubicBezTo>
                  <a:cubicBezTo>
                    <a:pt x="4687" y="13080"/>
                    <a:pt x="4706" y="13070"/>
                    <a:pt x="4743" y="13060"/>
                  </a:cubicBezTo>
                  <a:cubicBezTo>
                    <a:pt x="4819" y="13030"/>
                    <a:pt x="4894" y="12989"/>
                    <a:pt x="4970" y="12959"/>
                  </a:cubicBezTo>
                  <a:cubicBezTo>
                    <a:pt x="6482" y="12361"/>
                    <a:pt x="8032" y="11803"/>
                    <a:pt x="9581" y="11246"/>
                  </a:cubicBezTo>
                  <a:cubicBezTo>
                    <a:pt x="12775" y="10100"/>
                    <a:pt x="16006" y="8975"/>
                    <a:pt x="19162" y="7789"/>
                  </a:cubicBezTo>
                  <a:cubicBezTo>
                    <a:pt x="19597" y="7627"/>
                    <a:pt x="20050" y="7465"/>
                    <a:pt x="20428" y="7262"/>
                  </a:cubicBezTo>
                  <a:cubicBezTo>
                    <a:pt x="20523" y="7211"/>
                    <a:pt x="20598" y="7171"/>
                    <a:pt x="20598" y="7090"/>
                  </a:cubicBezTo>
                  <a:cubicBezTo>
                    <a:pt x="20598" y="6907"/>
                    <a:pt x="20598" y="6715"/>
                    <a:pt x="20598" y="6532"/>
                  </a:cubicBezTo>
                  <a:cubicBezTo>
                    <a:pt x="20598" y="6472"/>
                    <a:pt x="20580" y="6441"/>
                    <a:pt x="20447" y="6441"/>
                  </a:cubicBezTo>
                  <a:cubicBezTo>
                    <a:pt x="20145" y="6441"/>
                    <a:pt x="19824" y="6441"/>
                    <a:pt x="19521" y="6492"/>
                  </a:cubicBezTo>
                  <a:cubicBezTo>
                    <a:pt x="18331" y="6705"/>
                    <a:pt x="17197" y="6988"/>
                    <a:pt x="16101" y="7293"/>
                  </a:cubicBezTo>
                  <a:cubicBezTo>
                    <a:pt x="13852" y="7911"/>
                    <a:pt x="11679" y="8610"/>
                    <a:pt x="9449" y="9259"/>
                  </a:cubicBezTo>
                  <a:cubicBezTo>
                    <a:pt x="9373" y="9279"/>
                    <a:pt x="9279" y="9330"/>
                    <a:pt x="9165" y="9299"/>
                  </a:cubicBezTo>
                  <a:cubicBezTo>
                    <a:pt x="9260" y="9259"/>
                    <a:pt x="9354" y="9229"/>
                    <a:pt x="9449" y="9188"/>
                  </a:cubicBezTo>
                  <a:cubicBezTo>
                    <a:pt x="13077" y="7799"/>
                    <a:pt x="16819" y="6502"/>
                    <a:pt x="20580" y="5225"/>
                  </a:cubicBezTo>
                  <a:cubicBezTo>
                    <a:pt x="20882" y="5123"/>
                    <a:pt x="21298" y="5052"/>
                    <a:pt x="21449" y="4911"/>
                  </a:cubicBezTo>
                  <a:cubicBezTo>
                    <a:pt x="21600" y="4759"/>
                    <a:pt x="21487" y="4525"/>
                    <a:pt x="21506" y="4333"/>
                  </a:cubicBezTo>
                  <a:cubicBezTo>
                    <a:pt x="21506" y="4323"/>
                    <a:pt x="21506" y="4302"/>
                    <a:pt x="21506" y="4292"/>
                  </a:cubicBezTo>
                  <a:cubicBezTo>
                    <a:pt x="21524" y="4231"/>
                    <a:pt x="21449" y="4211"/>
                    <a:pt x="21354" y="4211"/>
                  </a:cubicBezTo>
                  <a:cubicBezTo>
                    <a:pt x="20995" y="4201"/>
                    <a:pt x="20674" y="4221"/>
                    <a:pt x="20353" y="4313"/>
                  </a:cubicBezTo>
                  <a:cubicBezTo>
                    <a:pt x="17008" y="5225"/>
                    <a:pt x="13682" y="6178"/>
                    <a:pt x="10394" y="7151"/>
                  </a:cubicBezTo>
                  <a:cubicBezTo>
                    <a:pt x="9468" y="7424"/>
                    <a:pt x="8542" y="7698"/>
                    <a:pt x="7616" y="7982"/>
                  </a:cubicBezTo>
                  <a:cubicBezTo>
                    <a:pt x="7578" y="7992"/>
                    <a:pt x="7540" y="8002"/>
                    <a:pt x="7521" y="8012"/>
                  </a:cubicBezTo>
                  <a:cubicBezTo>
                    <a:pt x="7502" y="8012"/>
                    <a:pt x="7483" y="8022"/>
                    <a:pt x="7465" y="8022"/>
                  </a:cubicBezTo>
                  <a:cubicBezTo>
                    <a:pt x="7483" y="8012"/>
                    <a:pt x="7483" y="8002"/>
                    <a:pt x="7502" y="7992"/>
                  </a:cubicBezTo>
                  <a:cubicBezTo>
                    <a:pt x="7540" y="7982"/>
                    <a:pt x="7559" y="7972"/>
                    <a:pt x="7597" y="7951"/>
                  </a:cubicBezTo>
                  <a:cubicBezTo>
                    <a:pt x="7635" y="7931"/>
                    <a:pt x="7654" y="7921"/>
                    <a:pt x="7691" y="7901"/>
                  </a:cubicBezTo>
                  <a:cubicBezTo>
                    <a:pt x="10866" y="6694"/>
                    <a:pt x="14117" y="5549"/>
                    <a:pt x="17405" y="4444"/>
                  </a:cubicBezTo>
                  <a:cubicBezTo>
                    <a:pt x="17707" y="4343"/>
                    <a:pt x="18009" y="4221"/>
                    <a:pt x="18293" y="4100"/>
                  </a:cubicBezTo>
                  <a:cubicBezTo>
                    <a:pt x="18369" y="4069"/>
                    <a:pt x="18444" y="4029"/>
                    <a:pt x="18444" y="3968"/>
                  </a:cubicBezTo>
                  <a:cubicBezTo>
                    <a:pt x="18444" y="3765"/>
                    <a:pt x="18444" y="3562"/>
                    <a:pt x="18444" y="3370"/>
                  </a:cubicBezTo>
                  <a:cubicBezTo>
                    <a:pt x="18444" y="3319"/>
                    <a:pt x="18425" y="3289"/>
                    <a:pt x="18312" y="3289"/>
                  </a:cubicBezTo>
                  <a:cubicBezTo>
                    <a:pt x="17972" y="3289"/>
                    <a:pt x="17650" y="3289"/>
                    <a:pt x="17329" y="3380"/>
                  </a:cubicBezTo>
                  <a:cubicBezTo>
                    <a:pt x="16876" y="3522"/>
                    <a:pt x="16422" y="3633"/>
                    <a:pt x="15950" y="3765"/>
                  </a:cubicBezTo>
                  <a:cubicBezTo>
                    <a:pt x="15931" y="3775"/>
                    <a:pt x="15912" y="3775"/>
                    <a:pt x="15874" y="3785"/>
                  </a:cubicBezTo>
                  <a:cubicBezTo>
                    <a:pt x="15836" y="3796"/>
                    <a:pt x="15798" y="3806"/>
                    <a:pt x="15761" y="3816"/>
                  </a:cubicBezTo>
                  <a:cubicBezTo>
                    <a:pt x="15723" y="3826"/>
                    <a:pt x="15685" y="3836"/>
                    <a:pt x="15647" y="3846"/>
                  </a:cubicBezTo>
                  <a:cubicBezTo>
                    <a:pt x="15628" y="3867"/>
                    <a:pt x="15591" y="3877"/>
                    <a:pt x="15534" y="3877"/>
                  </a:cubicBezTo>
                  <a:cubicBezTo>
                    <a:pt x="15534" y="3887"/>
                    <a:pt x="15515" y="3897"/>
                    <a:pt x="15477" y="3887"/>
                  </a:cubicBezTo>
                  <a:cubicBezTo>
                    <a:pt x="15496" y="3877"/>
                    <a:pt x="15496" y="3877"/>
                    <a:pt x="15515" y="3867"/>
                  </a:cubicBezTo>
                  <a:cubicBezTo>
                    <a:pt x="15534" y="3846"/>
                    <a:pt x="15572" y="3836"/>
                    <a:pt x="15609" y="3836"/>
                  </a:cubicBezTo>
                  <a:cubicBezTo>
                    <a:pt x="15647" y="3826"/>
                    <a:pt x="15666" y="3816"/>
                    <a:pt x="15704" y="3806"/>
                  </a:cubicBezTo>
                  <a:cubicBezTo>
                    <a:pt x="15742" y="3796"/>
                    <a:pt x="15780" y="3785"/>
                    <a:pt x="15798" y="3775"/>
                  </a:cubicBezTo>
                  <a:cubicBezTo>
                    <a:pt x="15817" y="3765"/>
                    <a:pt x="15836" y="3765"/>
                    <a:pt x="15855" y="3755"/>
                  </a:cubicBezTo>
                  <a:cubicBezTo>
                    <a:pt x="16139" y="3664"/>
                    <a:pt x="16422" y="3573"/>
                    <a:pt x="16687" y="3471"/>
                  </a:cubicBezTo>
                  <a:cubicBezTo>
                    <a:pt x="17556" y="3177"/>
                    <a:pt x="18482" y="2924"/>
                    <a:pt x="19370" y="2650"/>
                  </a:cubicBezTo>
                  <a:cubicBezTo>
                    <a:pt x="19483" y="2620"/>
                    <a:pt x="19597" y="2589"/>
                    <a:pt x="19597" y="2498"/>
                  </a:cubicBezTo>
                  <a:cubicBezTo>
                    <a:pt x="19597" y="2316"/>
                    <a:pt x="19597" y="2133"/>
                    <a:pt x="19597" y="1951"/>
                  </a:cubicBezTo>
                  <a:cubicBezTo>
                    <a:pt x="19597" y="1910"/>
                    <a:pt x="19597" y="1860"/>
                    <a:pt x="19502" y="1870"/>
                  </a:cubicBezTo>
                  <a:cubicBezTo>
                    <a:pt x="19276" y="1880"/>
                    <a:pt x="19030" y="1829"/>
                    <a:pt x="18803" y="1900"/>
                  </a:cubicBezTo>
                  <a:cubicBezTo>
                    <a:pt x="17953" y="2164"/>
                    <a:pt x="17083" y="2427"/>
                    <a:pt x="16214" y="2681"/>
                  </a:cubicBezTo>
                  <a:cubicBezTo>
                    <a:pt x="15420" y="2924"/>
                    <a:pt x="14627" y="3177"/>
                    <a:pt x="13814" y="3390"/>
                  </a:cubicBezTo>
                  <a:cubicBezTo>
                    <a:pt x="13795" y="3400"/>
                    <a:pt x="13757" y="3400"/>
                    <a:pt x="13739" y="3410"/>
                  </a:cubicBezTo>
                  <a:cubicBezTo>
                    <a:pt x="13720" y="3431"/>
                    <a:pt x="13682" y="3441"/>
                    <a:pt x="13663" y="3431"/>
                  </a:cubicBezTo>
                  <a:cubicBezTo>
                    <a:pt x="13644" y="3410"/>
                    <a:pt x="13701" y="3410"/>
                    <a:pt x="13720" y="3410"/>
                  </a:cubicBezTo>
                  <a:cubicBezTo>
                    <a:pt x="13739" y="3400"/>
                    <a:pt x="13757" y="3390"/>
                    <a:pt x="13776" y="3380"/>
                  </a:cubicBezTo>
                  <a:cubicBezTo>
                    <a:pt x="13852" y="3350"/>
                    <a:pt x="13946" y="3309"/>
                    <a:pt x="14022" y="3279"/>
                  </a:cubicBezTo>
                  <a:cubicBezTo>
                    <a:pt x="16214" y="2468"/>
                    <a:pt x="18501" y="1728"/>
                    <a:pt x="20712" y="937"/>
                  </a:cubicBezTo>
                  <a:cubicBezTo>
                    <a:pt x="21184" y="765"/>
                    <a:pt x="21468" y="593"/>
                    <a:pt x="21392" y="268"/>
                  </a:cubicBezTo>
                  <a:cubicBezTo>
                    <a:pt x="21335" y="5"/>
                    <a:pt x="21241" y="-46"/>
                    <a:pt x="20750" y="35"/>
                  </a:cubicBezTo>
                  <a:cubicBezTo>
                    <a:pt x="20655" y="55"/>
                    <a:pt x="20561" y="76"/>
                    <a:pt x="20447" y="106"/>
                  </a:cubicBezTo>
                  <a:cubicBezTo>
                    <a:pt x="19937" y="228"/>
                    <a:pt x="19483" y="390"/>
                    <a:pt x="18992" y="532"/>
                  </a:cubicBezTo>
                  <a:cubicBezTo>
                    <a:pt x="17159" y="1069"/>
                    <a:pt x="15307" y="1576"/>
                    <a:pt x="13493" y="2133"/>
                  </a:cubicBezTo>
                  <a:cubicBezTo>
                    <a:pt x="12038" y="2579"/>
                    <a:pt x="10564" y="3035"/>
                    <a:pt x="9109" y="3471"/>
                  </a:cubicBezTo>
                  <a:cubicBezTo>
                    <a:pt x="8655" y="3603"/>
                    <a:pt x="8428" y="3765"/>
                    <a:pt x="8504" y="4049"/>
                  </a:cubicBezTo>
                  <a:cubicBezTo>
                    <a:pt x="8542" y="4231"/>
                    <a:pt x="8731" y="4292"/>
                    <a:pt x="9033" y="4201"/>
                  </a:cubicBezTo>
                  <a:cubicBezTo>
                    <a:pt x="9109" y="4181"/>
                    <a:pt x="9184" y="4150"/>
                    <a:pt x="9260" y="4120"/>
                  </a:cubicBezTo>
                  <a:cubicBezTo>
                    <a:pt x="9789" y="3937"/>
                    <a:pt x="10337" y="3775"/>
                    <a:pt x="10904" y="3633"/>
                  </a:cubicBezTo>
                  <a:cubicBezTo>
                    <a:pt x="10923" y="3623"/>
                    <a:pt x="10942" y="3623"/>
                    <a:pt x="10980" y="3613"/>
                  </a:cubicBezTo>
                  <a:cubicBezTo>
                    <a:pt x="10998" y="3593"/>
                    <a:pt x="11036" y="3583"/>
                    <a:pt x="11074" y="3603"/>
                  </a:cubicBezTo>
                  <a:cubicBezTo>
                    <a:pt x="11055" y="3613"/>
                    <a:pt x="11036" y="3623"/>
                    <a:pt x="11017" y="3633"/>
                  </a:cubicBezTo>
                  <a:cubicBezTo>
                    <a:pt x="10998" y="3644"/>
                    <a:pt x="10980" y="3654"/>
                    <a:pt x="10961" y="3654"/>
                  </a:cubicBezTo>
                  <a:cubicBezTo>
                    <a:pt x="10885" y="3694"/>
                    <a:pt x="10791" y="3725"/>
                    <a:pt x="10715" y="3765"/>
                  </a:cubicBezTo>
                  <a:cubicBezTo>
                    <a:pt x="9827" y="4150"/>
                    <a:pt x="8863" y="4495"/>
                    <a:pt x="8031" y="4921"/>
                  </a:cubicBezTo>
                  <a:cubicBezTo>
                    <a:pt x="7672" y="5103"/>
                    <a:pt x="7446" y="5296"/>
                    <a:pt x="7521" y="5569"/>
                  </a:cubicBezTo>
                  <a:cubicBezTo>
                    <a:pt x="7559" y="5661"/>
                    <a:pt x="7465" y="5721"/>
                    <a:pt x="7332" y="5772"/>
                  </a:cubicBezTo>
                  <a:cubicBezTo>
                    <a:pt x="6746" y="5995"/>
                    <a:pt x="6180" y="6228"/>
                    <a:pt x="5613" y="6451"/>
                  </a:cubicBezTo>
                  <a:cubicBezTo>
                    <a:pt x="5065" y="6664"/>
                    <a:pt x="4498" y="6867"/>
                    <a:pt x="4044" y="7140"/>
                  </a:cubicBezTo>
                  <a:cubicBezTo>
                    <a:pt x="3950" y="7191"/>
                    <a:pt x="3836" y="7242"/>
                    <a:pt x="3836" y="7333"/>
                  </a:cubicBezTo>
                  <a:cubicBezTo>
                    <a:pt x="3836" y="7516"/>
                    <a:pt x="3836" y="7708"/>
                    <a:pt x="3836" y="7891"/>
                  </a:cubicBezTo>
                  <a:cubicBezTo>
                    <a:pt x="3836" y="7941"/>
                    <a:pt x="3855" y="7982"/>
                    <a:pt x="3969" y="7982"/>
                  </a:cubicBezTo>
                  <a:cubicBezTo>
                    <a:pt x="4271" y="7982"/>
                    <a:pt x="4592" y="8022"/>
                    <a:pt x="4894" y="7931"/>
                  </a:cubicBezTo>
                  <a:cubicBezTo>
                    <a:pt x="5310" y="7820"/>
                    <a:pt x="5726" y="7708"/>
                    <a:pt x="6142" y="7597"/>
                  </a:cubicBezTo>
                  <a:cubicBezTo>
                    <a:pt x="6161" y="7597"/>
                    <a:pt x="6180" y="7586"/>
                    <a:pt x="6198" y="7586"/>
                  </a:cubicBezTo>
                  <a:cubicBezTo>
                    <a:pt x="6180" y="7597"/>
                    <a:pt x="6180" y="7607"/>
                    <a:pt x="6161" y="7617"/>
                  </a:cubicBezTo>
                  <a:cubicBezTo>
                    <a:pt x="6085" y="7657"/>
                    <a:pt x="6009" y="7688"/>
                    <a:pt x="5915" y="7728"/>
                  </a:cubicBezTo>
                  <a:cubicBezTo>
                    <a:pt x="5008" y="8134"/>
                    <a:pt x="4044" y="8509"/>
                    <a:pt x="3250" y="8975"/>
                  </a:cubicBezTo>
                  <a:cubicBezTo>
                    <a:pt x="3137" y="9036"/>
                    <a:pt x="3005" y="9097"/>
                    <a:pt x="3005" y="9188"/>
                  </a:cubicBezTo>
                  <a:cubicBezTo>
                    <a:pt x="2986" y="9391"/>
                    <a:pt x="3005" y="9593"/>
                    <a:pt x="3005" y="9786"/>
                  </a:cubicBezTo>
                  <a:cubicBezTo>
                    <a:pt x="3005" y="9837"/>
                    <a:pt x="3024" y="9867"/>
                    <a:pt x="3137" y="9867"/>
                  </a:cubicBezTo>
                  <a:cubicBezTo>
                    <a:pt x="3553" y="9867"/>
                    <a:pt x="3950" y="9887"/>
                    <a:pt x="4328" y="9776"/>
                  </a:cubicBezTo>
                  <a:cubicBezTo>
                    <a:pt x="4894" y="9614"/>
                    <a:pt x="5461" y="9462"/>
                    <a:pt x="6028" y="9299"/>
                  </a:cubicBezTo>
                  <a:cubicBezTo>
                    <a:pt x="6935" y="9036"/>
                    <a:pt x="7843" y="8772"/>
                    <a:pt x="8750" y="8509"/>
                  </a:cubicBezTo>
                  <a:cubicBezTo>
                    <a:pt x="8768" y="8499"/>
                    <a:pt x="8787" y="8499"/>
                    <a:pt x="8806" y="8489"/>
                  </a:cubicBezTo>
                  <a:cubicBezTo>
                    <a:pt x="8825" y="8468"/>
                    <a:pt x="8863" y="8458"/>
                    <a:pt x="8901" y="8478"/>
                  </a:cubicBezTo>
                  <a:cubicBezTo>
                    <a:pt x="8939" y="8499"/>
                    <a:pt x="8882" y="8509"/>
                    <a:pt x="8863" y="8509"/>
                  </a:cubicBezTo>
                  <a:cubicBezTo>
                    <a:pt x="8844" y="8519"/>
                    <a:pt x="8825" y="8529"/>
                    <a:pt x="8806" y="8529"/>
                  </a:cubicBezTo>
                  <a:cubicBezTo>
                    <a:pt x="7672" y="8985"/>
                    <a:pt x="6539" y="9441"/>
                    <a:pt x="5405" y="9897"/>
                  </a:cubicBezTo>
                  <a:cubicBezTo>
                    <a:pt x="4384" y="10303"/>
                    <a:pt x="3402" y="10739"/>
                    <a:pt x="2513" y="11235"/>
                  </a:cubicBezTo>
                  <a:cubicBezTo>
                    <a:pt x="2438" y="11276"/>
                    <a:pt x="2362" y="11317"/>
                    <a:pt x="2362" y="11377"/>
                  </a:cubicBezTo>
                  <a:cubicBezTo>
                    <a:pt x="2362" y="11560"/>
                    <a:pt x="2362" y="11752"/>
                    <a:pt x="2362" y="11935"/>
                  </a:cubicBezTo>
                  <a:cubicBezTo>
                    <a:pt x="2362" y="11986"/>
                    <a:pt x="2381" y="12016"/>
                    <a:pt x="2494" y="12016"/>
                  </a:cubicBezTo>
                  <a:cubicBezTo>
                    <a:pt x="2778" y="12016"/>
                    <a:pt x="3061" y="12026"/>
                    <a:pt x="3345" y="11975"/>
                  </a:cubicBezTo>
                  <a:cubicBezTo>
                    <a:pt x="3704" y="11904"/>
                    <a:pt x="4025" y="11803"/>
                    <a:pt x="4346" y="11712"/>
                  </a:cubicBezTo>
                  <a:cubicBezTo>
                    <a:pt x="6728" y="11002"/>
                    <a:pt x="9090" y="10293"/>
                    <a:pt x="11471" y="9583"/>
                  </a:cubicBezTo>
                  <a:cubicBezTo>
                    <a:pt x="11565" y="9553"/>
                    <a:pt x="11641" y="9512"/>
                    <a:pt x="11830" y="9533"/>
                  </a:cubicBezTo>
                  <a:cubicBezTo>
                    <a:pt x="11717" y="9573"/>
                    <a:pt x="11622" y="9614"/>
                    <a:pt x="11528" y="9644"/>
                  </a:cubicBezTo>
                  <a:cubicBezTo>
                    <a:pt x="8863" y="10597"/>
                    <a:pt x="6217" y="11550"/>
                    <a:pt x="3666" y="12563"/>
                  </a:cubicBezTo>
                  <a:cubicBezTo>
                    <a:pt x="2476" y="13040"/>
                    <a:pt x="1361" y="13557"/>
                    <a:pt x="265" y="14094"/>
                  </a:cubicBezTo>
                  <a:cubicBezTo>
                    <a:pt x="132" y="14155"/>
                    <a:pt x="0" y="14215"/>
                    <a:pt x="0" y="14317"/>
                  </a:cubicBezTo>
                  <a:cubicBezTo>
                    <a:pt x="0" y="14509"/>
                    <a:pt x="0" y="14712"/>
                    <a:pt x="0" y="14905"/>
                  </a:cubicBezTo>
                  <a:cubicBezTo>
                    <a:pt x="0" y="14955"/>
                    <a:pt x="19" y="15006"/>
                    <a:pt x="151" y="15006"/>
                  </a:cubicBezTo>
                  <a:cubicBezTo>
                    <a:pt x="435" y="15006"/>
                    <a:pt x="718" y="15036"/>
                    <a:pt x="1002" y="14976"/>
                  </a:cubicBezTo>
                  <a:cubicBezTo>
                    <a:pt x="1852" y="14803"/>
                    <a:pt x="2646" y="14580"/>
                    <a:pt x="3439" y="14347"/>
                  </a:cubicBezTo>
                  <a:cubicBezTo>
                    <a:pt x="5329" y="13810"/>
                    <a:pt x="7219" y="13253"/>
                    <a:pt x="9109" y="12715"/>
                  </a:cubicBezTo>
                  <a:cubicBezTo>
                    <a:pt x="9184" y="12695"/>
                    <a:pt x="9260" y="12644"/>
                    <a:pt x="9392" y="12665"/>
                  </a:cubicBezTo>
                  <a:cubicBezTo>
                    <a:pt x="9335" y="12715"/>
                    <a:pt x="9241" y="12736"/>
                    <a:pt x="9184" y="12756"/>
                  </a:cubicBezTo>
                  <a:cubicBezTo>
                    <a:pt x="7956" y="13192"/>
                    <a:pt x="6709" y="13617"/>
                    <a:pt x="5537" y="14084"/>
                  </a:cubicBezTo>
                  <a:cubicBezTo>
                    <a:pt x="4724" y="14408"/>
                    <a:pt x="3912" y="14732"/>
                    <a:pt x="3288" y="15158"/>
                  </a:cubicBezTo>
                  <a:cubicBezTo>
                    <a:pt x="3194" y="15229"/>
                    <a:pt x="3080" y="15290"/>
                    <a:pt x="3080" y="15381"/>
                  </a:cubicBezTo>
                  <a:cubicBezTo>
                    <a:pt x="3080" y="15584"/>
                    <a:pt x="3080" y="15797"/>
                    <a:pt x="3080" y="15999"/>
                  </a:cubicBezTo>
                  <a:cubicBezTo>
                    <a:pt x="3080" y="16050"/>
                    <a:pt x="3080" y="16091"/>
                    <a:pt x="3194" y="16081"/>
                  </a:cubicBezTo>
                  <a:cubicBezTo>
                    <a:pt x="3534" y="16081"/>
                    <a:pt x="3855" y="16091"/>
                    <a:pt x="4195" y="16020"/>
                  </a:cubicBezTo>
                  <a:cubicBezTo>
                    <a:pt x="5783" y="15655"/>
                    <a:pt x="7294" y="15189"/>
                    <a:pt x="8844" y="14783"/>
                  </a:cubicBezTo>
                  <a:cubicBezTo>
                    <a:pt x="10602" y="14317"/>
                    <a:pt x="12359" y="13830"/>
                    <a:pt x="14135" y="13374"/>
                  </a:cubicBezTo>
                  <a:cubicBezTo>
                    <a:pt x="14211" y="13354"/>
                    <a:pt x="14268" y="13313"/>
                    <a:pt x="14381" y="13344"/>
                  </a:cubicBezTo>
                  <a:cubicBezTo>
                    <a:pt x="14343" y="13394"/>
                    <a:pt x="14249" y="13425"/>
                    <a:pt x="14173" y="13455"/>
                  </a:cubicBezTo>
                  <a:cubicBezTo>
                    <a:pt x="11452" y="14611"/>
                    <a:pt x="8825" y="15807"/>
                    <a:pt x="6293" y="17064"/>
                  </a:cubicBezTo>
                  <a:cubicBezTo>
                    <a:pt x="5783" y="17317"/>
                    <a:pt x="5254" y="17540"/>
                    <a:pt x="4838" y="17844"/>
                  </a:cubicBezTo>
                  <a:cubicBezTo>
                    <a:pt x="4724" y="17935"/>
                    <a:pt x="4573" y="18017"/>
                    <a:pt x="4554" y="18128"/>
                  </a:cubicBezTo>
                  <a:cubicBezTo>
                    <a:pt x="4535" y="18341"/>
                    <a:pt x="4554" y="18554"/>
                    <a:pt x="4554" y="18777"/>
                  </a:cubicBezTo>
                  <a:cubicBezTo>
                    <a:pt x="4554" y="18858"/>
                    <a:pt x="4630" y="18888"/>
                    <a:pt x="4781" y="18898"/>
                  </a:cubicBezTo>
                  <a:cubicBezTo>
                    <a:pt x="5537" y="18929"/>
                    <a:pt x="6274" y="18848"/>
                    <a:pt x="6992" y="18716"/>
                  </a:cubicBezTo>
                  <a:cubicBezTo>
                    <a:pt x="8031" y="18523"/>
                    <a:pt x="9052" y="18310"/>
                    <a:pt x="10072" y="18108"/>
                  </a:cubicBezTo>
                  <a:cubicBezTo>
                    <a:pt x="10885" y="17956"/>
                    <a:pt x="11717" y="17804"/>
                    <a:pt x="12567" y="17682"/>
                  </a:cubicBezTo>
                  <a:cubicBezTo>
                    <a:pt x="12586" y="17672"/>
                    <a:pt x="12605" y="17662"/>
                    <a:pt x="12624" y="17682"/>
                  </a:cubicBezTo>
                  <a:cubicBezTo>
                    <a:pt x="12605" y="17692"/>
                    <a:pt x="12605" y="17692"/>
                    <a:pt x="12586" y="17702"/>
                  </a:cubicBezTo>
                  <a:cubicBezTo>
                    <a:pt x="12548" y="17723"/>
                    <a:pt x="12510" y="17753"/>
                    <a:pt x="12454" y="17773"/>
                  </a:cubicBezTo>
                  <a:cubicBezTo>
                    <a:pt x="11206" y="18321"/>
                    <a:pt x="9978" y="18888"/>
                    <a:pt x="8768" y="19456"/>
                  </a:cubicBezTo>
                  <a:cubicBezTo>
                    <a:pt x="7843" y="19882"/>
                    <a:pt x="6935" y="20307"/>
                    <a:pt x="6161" y="20814"/>
                  </a:cubicBezTo>
                  <a:cubicBezTo>
                    <a:pt x="6085" y="20865"/>
                    <a:pt x="5991" y="20905"/>
                    <a:pt x="5991" y="20976"/>
                  </a:cubicBezTo>
                  <a:cubicBezTo>
                    <a:pt x="5991" y="21128"/>
                    <a:pt x="5991" y="21280"/>
                    <a:pt x="5991" y="21432"/>
                  </a:cubicBezTo>
                  <a:cubicBezTo>
                    <a:pt x="5991" y="21463"/>
                    <a:pt x="5972" y="21513"/>
                    <a:pt x="6066" y="21513"/>
                  </a:cubicBezTo>
                  <a:cubicBezTo>
                    <a:pt x="6274" y="21513"/>
                    <a:pt x="6482" y="21554"/>
                    <a:pt x="6652" y="21483"/>
                  </a:cubicBezTo>
                  <a:cubicBezTo>
                    <a:pt x="6954" y="21361"/>
                    <a:pt x="7238" y="21240"/>
                    <a:pt x="7521" y="21098"/>
                  </a:cubicBezTo>
                  <a:cubicBezTo>
                    <a:pt x="9071" y="20328"/>
                    <a:pt x="10696" y="19598"/>
                    <a:pt x="12302" y="18868"/>
                  </a:cubicBezTo>
                  <a:cubicBezTo>
                    <a:pt x="13096" y="18513"/>
                    <a:pt x="13890" y="18179"/>
                    <a:pt x="14627" y="17783"/>
                  </a:cubicBezTo>
                  <a:cubicBezTo>
                    <a:pt x="14891" y="17641"/>
                    <a:pt x="15080" y="17489"/>
                    <a:pt x="15024" y="17266"/>
                  </a:cubicBezTo>
                  <a:cubicBezTo>
                    <a:pt x="14986" y="17135"/>
                    <a:pt x="15024" y="17003"/>
                    <a:pt x="15024" y="16861"/>
                  </a:cubicBezTo>
                  <a:cubicBezTo>
                    <a:pt x="15024" y="16679"/>
                    <a:pt x="14948" y="16638"/>
                    <a:pt x="14608" y="16628"/>
                  </a:cubicBezTo>
                  <a:cubicBezTo>
                    <a:pt x="13965" y="16618"/>
                    <a:pt x="13342" y="16699"/>
                    <a:pt x="12718" y="16790"/>
                  </a:cubicBezTo>
                  <a:cubicBezTo>
                    <a:pt x="10923" y="17054"/>
                    <a:pt x="9184" y="17388"/>
                    <a:pt x="7465" y="17753"/>
                  </a:cubicBezTo>
                  <a:cubicBezTo>
                    <a:pt x="7219" y="17804"/>
                    <a:pt x="6973" y="17875"/>
                    <a:pt x="6690" y="17885"/>
                  </a:cubicBezTo>
                  <a:cubicBezTo>
                    <a:pt x="6690" y="17895"/>
                    <a:pt x="6671" y="17895"/>
                    <a:pt x="6671" y="17905"/>
                  </a:cubicBezTo>
                  <a:cubicBezTo>
                    <a:pt x="6633" y="17885"/>
                    <a:pt x="6671" y="17885"/>
                    <a:pt x="6690" y="17885"/>
                  </a:cubicBezTo>
                  <a:cubicBezTo>
                    <a:pt x="6709" y="17864"/>
                    <a:pt x="6728" y="17854"/>
                    <a:pt x="6746" y="17844"/>
                  </a:cubicBezTo>
                  <a:cubicBezTo>
                    <a:pt x="8050" y="17195"/>
                    <a:pt x="9392" y="16567"/>
                    <a:pt x="10753" y="15949"/>
                  </a:cubicBezTo>
                  <a:cubicBezTo>
                    <a:pt x="13134" y="14864"/>
                    <a:pt x="15591" y="13830"/>
                    <a:pt x="18028" y="12776"/>
                  </a:cubicBezTo>
                  <a:cubicBezTo>
                    <a:pt x="18236" y="12685"/>
                    <a:pt x="18425" y="12594"/>
                    <a:pt x="18576" y="12482"/>
                  </a:cubicBezTo>
                  <a:cubicBezTo>
                    <a:pt x="18633" y="12442"/>
                    <a:pt x="18671" y="12391"/>
                    <a:pt x="18671" y="12340"/>
                  </a:cubicBezTo>
                  <a:cubicBezTo>
                    <a:pt x="18671" y="12138"/>
                    <a:pt x="18671" y="11925"/>
                    <a:pt x="18671" y="11722"/>
                  </a:cubicBezTo>
                  <a:cubicBezTo>
                    <a:pt x="18671" y="11641"/>
                    <a:pt x="18614" y="11611"/>
                    <a:pt x="18463" y="11600"/>
                  </a:cubicBezTo>
                  <a:cubicBezTo>
                    <a:pt x="18047" y="11590"/>
                    <a:pt x="17650" y="11631"/>
                    <a:pt x="17272" y="11712"/>
                  </a:cubicBezTo>
                  <a:cubicBezTo>
                    <a:pt x="15402" y="12097"/>
                    <a:pt x="13606" y="12573"/>
                    <a:pt x="11811" y="13050"/>
                  </a:cubicBezTo>
                  <a:cubicBezTo>
                    <a:pt x="10753" y="13334"/>
                    <a:pt x="9694" y="13628"/>
                    <a:pt x="8655" y="13911"/>
                  </a:cubicBezTo>
                  <a:cubicBezTo>
                    <a:pt x="8636" y="13922"/>
                    <a:pt x="8617" y="13922"/>
                    <a:pt x="8580" y="13932"/>
                  </a:cubicBezTo>
                  <a:cubicBezTo>
                    <a:pt x="8561" y="13952"/>
                    <a:pt x="8523" y="13962"/>
                    <a:pt x="8485" y="13942"/>
                  </a:cubicBezTo>
                  <a:cubicBezTo>
                    <a:pt x="8504" y="13932"/>
                    <a:pt x="8523" y="13922"/>
                    <a:pt x="8561" y="13911"/>
                  </a:cubicBezTo>
                  <a:cubicBezTo>
                    <a:pt x="8580" y="13901"/>
                    <a:pt x="8598" y="13891"/>
                    <a:pt x="8617" y="13891"/>
                  </a:cubicBezTo>
                  <a:cubicBezTo>
                    <a:pt x="8712" y="13861"/>
                    <a:pt x="8787" y="13820"/>
                    <a:pt x="8882" y="13790"/>
                  </a:cubicBezTo>
                  <a:cubicBezTo>
                    <a:pt x="12283" y="12604"/>
                    <a:pt x="15704" y="11418"/>
                    <a:pt x="19181" y="10293"/>
                  </a:cubicBezTo>
                  <a:cubicBezTo>
                    <a:pt x="19880" y="10070"/>
                    <a:pt x="20561" y="9837"/>
                    <a:pt x="21241" y="9604"/>
                  </a:cubicBezTo>
                  <a:cubicBezTo>
                    <a:pt x="21392" y="9553"/>
                    <a:pt x="21581" y="9512"/>
                    <a:pt x="21581" y="9391"/>
                  </a:cubicBezTo>
                  <a:cubicBezTo>
                    <a:pt x="21581" y="9188"/>
                    <a:pt x="21581" y="8975"/>
                    <a:pt x="21581" y="8772"/>
                  </a:cubicBezTo>
                  <a:cubicBezTo>
                    <a:pt x="21506" y="8722"/>
                    <a:pt x="21449" y="8701"/>
                    <a:pt x="21317" y="8691"/>
                  </a:cubicBezTo>
                  <a:close/>
                  <a:moveTo>
                    <a:pt x="15383" y="3917"/>
                  </a:moveTo>
                  <a:cubicBezTo>
                    <a:pt x="15383" y="3917"/>
                    <a:pt x="15383" y="3917"/>
                    <a:pt x="15383" y="3917"/>
                  </a:cubicBezTo>
                  <a:cubicBezTo>
                    <a:pt x="15402" y="3927"/>
                    <a:pt x="15383" y="3927"/>
                    <a:pt x="15383" y="3927"/>
                  </a:cubicBezTo>
                  <a:cubicBezTo>
                    <a:pt x="15364" y="3927"/>
                    <a:pt x="15364" y="3927"/>
                    <a:pt x="15383" y="3917"/>
                  </a:cubicBezTo>
                  <a:cubicBezTo>
                    <a:pt x="15364" y="3917"/>
                    <a:pt x="15364" y="3917"/>
                    <a:pt x="15383" y="3917"/>
                  </a:cubicBezTo>
                  <a:close/>
                  <a:moveTo>
                    <a:pt x="6255" y="7566"/>
                  </a:moveTo>
                  <a:lnTo>
                    <a:pt x="6255" y="7566"/>
                  </a:lnTo>
                  <a:lnTo>
                    <a:pt x="6274" y="7566"/>
                  </a:lnTo>
                  <a:lnTo>
                    <a:pt x="6255" y="7566"/>
                  </a:lnTo>
                  <a:close/>
                  <a:moveTo>
                    <a:pt x="7351" y="8063"/>
                  </a:moveTo>
                  <a:cubicBezTo>
                    <a:pt x="7351" y="8053"/>
                    <a:pt x="7332" y="8053"/>
                    <a:pt x="7351" y="8063"/>
                  </a:cubicBezTo>
                  <a:cubicBezTo>
                    <a:pt x="7351" y="8053"/>
                    <a:pt x="7351" y="8053"/>
                    <a:pt x="7351" y="8053"/>
                  </a:cubicBezTo>
                  <a:cubicBezTo>
                    <a:pt x="7351" y="8043"/>
                    <a:pt x="7370" y="8053"/>
                    <a:pt x="7351" y="8063"/>
                  </a:cubicBezTo>
                  <a:cubicBezTo>
                    <a:pt x="7370" y="8053"/>
                    <a:pt x="7351" y="8053"/>
                    <a:pt x="7351" y="8063"/>
                  </a:cubicBezTo>
                  <a:close/>
                  <a:moveTo>
                    <a:pt x="12019" y="9431"/>
                  </a:moveTo>
                  <a:cubicBezTo>
                    <a:pt x="12038" y="9421"/>
                    <a:pt x="12057" y="9421"/>
                    <a:pt x="12094" y="9411"/>
                  </a:cubicBezTo>
                  <a:cubicBezTo>
                    <a:pt x="12113" y="9401"/>
                    <a:pt x="12132" y="9391"/>
                    <a:pt x="12151" y="9391"/>
                  </a:cubicBezTo>
                  <a:cubicBezTo>
                    <a:pt x="12151" y="9401"/>
                    <a:pt x="12170" y="9401"/>
                    <a:pt x="12170" y="9411"/>
                  </a:cubicBezTo>
                  <a:cubicBezTo>
                    <a:pt x="12151" y="9411"/>
                    <a:pt x="12113" y="9411"/>
                    <a:pt x="12094" y="9421"/>
                  </a:cubicBezTo>
                  <a:cubicBezTo>
                    <a:pt x="12094" y="9441"/>
                    <a:pt x="12076" y="9452"/>
                    <a:pt x="12038" y="9452"/>
                  </a:cubicBezTo>
                  <a:cubicBezTo>
                    <a:pt x="12000" y="9462"/>
                    <a:pt x="11981" y="9482"/>
                    <a:pt x="11943" y="9492"/>
                  </a:cubicBezTo>
                  <a:cubicBezTo>
                    <a:pt x="11924" y="9502"/>
                    <a:pt x="11887" y="9502"/>
                    <a:pt x="11849" y="9512"/>
                  </a:cubicBezTo>
                  <a:cubicBezTo>
                    <a:pt x="11849" y="9441"/>
                    <a:pt x="11943" y="9441"/>
                    <a:pt x="12019" y="9431"/>
                  </a:cubicBezTo>
                  <a:close/>
                  <a:moveTo>
                    <a:pt x="14400" y="13323"/>
                  </a:moveTo>
                  <a:cubicBezTo>
                    <a:pt x="14419" y="13323"/>
                    <a:pt x="14419" y="13334"/>
                    <a:pt x="14400" y="13323"/>
                  </a:cubicBezTo>
                  <a:cubicBezTo>
                    <a:pt x="14419" y="13334"/>
                    <a:pt x="14400" y="13334"/>
                    <a:pt x="14400" y="13334"/>
                  </a:cubicBezTo>
                  <a:cubicBezTo>
                    <a:pt x="14400" y="13334"/>
                    <a:pt x="14400" y="13334"/>
                    <a:pt x="14400" y="13323"/>
                  </a:cubicBezTo>
                  <a:cubicBezTo>
                    <a:pt x="14400" y="13323"/>
                    <a:pt x="14400" y="13323"/>
                    <a:pt x="14400" y="13323"/>
                  </a:cubicBezTo>
                  <a:close/>
                  <a:moveTo>
                    <a:pt x="9487" y="12634"/>
                  </a:moveTo>
                  <a:cubicBezTo>
                    <a:pt x="9468" y="12634"/>
                    <a:pt x="9430" y="12644"/>
                    <a:pt x="9430" y="12644"/>
                  </a:cubicBezTo>
                  <a:cubicBezTo>
                    <a:pt x="9411" y="12624"/>
                    <a:pt x="9449" y="12624"/>
                    <a:pt x="9468" y="12624"/>
                  </a:cubicBezTo>
                  <a:cubicBezTo>
                    <a:pt x="9487" y="12604"/>
                    <a:pt x="9524" y="12594"/>
                    <a:pt x="9562" y="12614"/>
                  </a:cubicBezTo>
                  <a:cubicBezTo>
                    <a:pt x="9524" y="12624"/>
                    <a:pt x="9506" y="12624"/>
                    <a:pt x="9487" y="126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57;p7">
              <a:extLst>
                <a:ext uri="{FF2B5EF4-FFF2-40B4-BE49-F238E27FC236}">
                  <a16:creationId xmlns:a16="http://schemas.microsoft.com/office/drawing/2014/main" id="{0AC542E4-8301-413F-FF3F-54181C07B3E9}"/>
                </a:ext>
              </a:extLst>
            </p:cNvPr>
            <p:cNvSpPr txBox="1"/>
            <p:nvPr/>
          </p:nvSpPr>
          <p:spPr>
            <a:xfrm>
              <a:off x="3621403" y="2132797"/>
              <a:ext cx="1792730" cy="4430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094270"/>
                  </a:solidFill>
                  <a:latin typeface="Calibri"/>
                  <a:ea typeface="Calibri"/>
                  <a:cs typeface="Calibri"/>
                  <a:sym typeface="Calibri"/>
                </a:rPr>
                <a:t>ImageJ/F</a:t>
              </a:r>
              <a:r>
                <a:rPr lang="en-US" altLang="zh-CN" sz="2400" b="1" dirty="0">
                  <a:solidFill>
                    <a:srgbClr val="094270"/>
                  </a:solidFill>
                  <a:latin typeface="Calibri"/>
                  <a:ea typeface="Calibri"/>
                  <a:cs typeface="Calibri"/>
                  <a:sym typeface="Calibri"/>
                </a:rPr>
                <a:t>iji</a:t>
              </a:r>
              <a:endParaRPr sz="1600" dirty="0">
                <a:solidFill>
                  <a:srgbClr val="094270"/>
                </a:solidFill>
              </a:endParaRPr>
            </a:p>
          </p:txBody>
        </p:sp>
        <p:sp>
          <p:nvSpPr>
            <p:cNvPr id="8" name="Google Shape;54;p7">
              <a:extLst>
                <a:ext uri="{FF2B5EF4-FFF2-40B4-BE49-F238E27FC236}">
                  <a16:creationId xmlns:a16="http://schemas.microsoft.com/office/drawing/2014/main" id="{37682B54-33CD-C13F-AF88-57BAEBF9EF28}"/>
                </a:ext>
              </a:extLst>
            </p:cNvPr>
            <p:cNvSpPr txBox="1"/>
            <p:nvPr/>
          </p:nvSpPr>
          <p:spPr>
            <a:xfrm>
              <a:off x="6551698" y="2092698"/>
              <a:ext cx="15133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Chaldene</a:t>
              </a:r>
              <a:endParaRPr sz="1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BE03E3D6-E23D-D929-EDC3-64FE959C1B3E}"/>
              </a:ext>
            </a:extLst>
          </p:cNvPr>
          <p:cNvSpPr/>
          <p:nvPr/>
        </p:nvSpPr>
        <p:spPr>
          <a:xfrm>
            <a:off x="6700866" y="919370"/>
            <a:ext cx="4833909" cy="4145323"/>
          </a:xfrm>
          <a:custGeom>
            <a:avLst/>
            <a:gdLst>
              <a:gd name="connsiteX0" fmla="*/ 0 w 4833909"/>
              <a:gd name="connsiteY0" fmla="*/ 0 h 4145323"/>
              <a:gd name="connsiteX1" fmla="*/ 593880 w 4833909"/>
              <a:gd name="connsiteY1" fmla="*/ 0 h 4145323"/>
              <a:gd name="connsiteX2" fmla="*/ 1284439 w 4833909"/>
              <a:gd name="connsiteY2" fmla="*/ 0 h 4145323"/>
              <a:gd name="connsiteX3" fmla="*/ 1878319 w 4833909"/>
              <a:gd name="connsiteY3" fmla="*/ 0 h 4145323"/>
              <a:gd name="connsiteX4" fmla="*/ 2472199 w 4833909"/>
              <a:gd name="connsiteY4" fmla="*/ 0 h 4145323"/>
              <a:gd name="connsiteX5" fmla="*/ 3114419 w 4833909"/>
              <a:gd name="connsiteY5" fmla="*/ 0 h 4145323"/>
              <a:gd name="connsiteX6" fmla="*/ 3756638 w 4833909"/>
              <a:gd name="connsiteY6" fmla="*/ 0 h 4145323"/>
              <a:gd name="connsiteX7" fmla="*/ 4833909 w 4833909"/>
              <a:gd name="connsiteY7" fmla="*/ 0 h 4145323"/>
              <a:gd name="connsiteX8" fmla="*/ 4833909 w 4833909"/>
              <a:gd name="connsiteY8" fmla="*/ 690887 h 4145323"/>
              <a:gd name="connsiteX9" fmla="*/ 4833909 w 4833909"/>
              <a:gd name="connsiteY9" fmla="*/ 1423228 h 4145323"/>
              <a:gd name="connsiteX10" fmla="*/ 4833909 w 4833909"/>
              <a:gd name="connsiteY10" fmla="*/ 2155568 h 4145323"/>
              <a:gd name="connsiteX11" fmla="*/ 4833909 w 4833909"/>
              <a:gd name="connsiteY11" fmla="*/ 2929362 h 4145323"/>
              <a:gd name="connsiteX12" fmla="*/ 4833909 w 4833909"/>
              <a:gd name="connsiteY12" fmla="*/ 3495889 h 4145323"/>
              <a:gd name="connsiteX13" fmla="*/ 4833909 w 4833909"/>
              <a:gd name="connsiteY13" fmla="*/ 4145323 h 4145323"/>
              <a:gd name="connsiteX14" fmla="*/ 4240029 w 4833909"/>
              <a:gd name="connsiteY14" fmla="*/ 4145323 h 4145323"/>
              <a:gd name="connsiteX15" fmla="*/ 3501131 w 4833909"/>
              <a:gd name="connsiteY15" fmla="*/ 4145323 h 4145323"/>
              <a:gd name="connsiteX16" fmla="*/ 2810573 w 4833909"/>
              <a:gd name="connsiteY16" fmla="*/ 4145323 h 4145323"/>
              <a:gd name="connsiteX17" fmla="*/ 2071675 w 4833909"/>
              <a:gd name="connsiteY17" fmla="*/ 4145323 h 4145323"/>
              <a:gd name="connsiteX18" fmla="*/ 1526134 w 4833909"/>
              <a:gd name="connsiteY18" fmla="*/ 4145323 h 4145323"/>
              <a:gd name="connsiteX19" fmla="*/ 980593 w 4833909"/>
              <a:gd name="connsiteY19" fmla="*/ 4145323 h 4145323"/>
              <a:gd name="connsiteX20" fmla="*/ 0 w 4833909"/>
              <a:gd name="connsiteY20" fmla="*/ 4145323 h 4145323"/>
              <a:gd name="connsiteX21" fmla="*/ 0 w 4833909"/>
              <a:gd name="connsiteY21" fmla="*/ 3454436 h 4145323"/>
              <a:gd name="connsiteX22" fmla="*/ 0 w 4833909"/>
              <a:gd name="connsiteY22" fmla="*/ 2805002 h 4145323"/>
              <a:gd name="connsiteX23" fmla="*/ 0 w 4833909"/>
              <a:gd name="connsiteY23" fmla="*/ 2238474 h 4145323"/>
              <a:gd name="connsiteX24" fmla="*/ 0 w 4833909"/>
              <a:gd name="connsiteY24" fmla="*/ 1589040 h 4145323"/>
              <a:gd name="connsiteX25" fmla="*/ 0 w 4833909"/>
              <a:gd name="connsiteY25" fmla="*/ 1022513 h 4145323"/>
              <a:gd name="connsiteX26" fmla="*/ 0 w 4833909"/>
              <a:gd name="connsiteY26" fmla="*/ 0 h 414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833909" h="4145323" fill="none" extrusionOk="0">
                <a:moveTo>
                  <a:pt x="0" y="0"/>
                </a:moveTo>
                <a:cubicBezTo>
                  <a:pt x="142269" y="17063"/>
                  <a:pt x="458451" y="-27342"/>
                  <a:pt x="593880" y="0"/>
                </a:cubicBezTo>
                <a:cubicBezTo>
                  <a:pt x="729309" y="27342"/>
                  <a:pt x="1130838" y="-13413"/>
                  <a:pt x="1284439" y="0"/>
                </a:cubicBezTo>
                <a:cubicBezTo>
                  <a:pt x="1438040" y="13413"/>
                  <a:pt x="1690043" y="-20339"/>
                  <a:pt x="1878319" y="0"/>
                </a:cubicBezTo>
                <a:cubicBezTo>
                  <a:pt x="2066595" y="20339"/>
                  <a:pt x="2236866" y="-20234"/>
                  <a:pt x="2472199" y="0"/>
                </a:cubicBezTo>
                <a:cubicBezTo>
                  <a:pt x="2707532" y="20234"/>
                  <a:pt x="2834122" y="-29113"/>
                  <a:pt x="3114419" y="0"/>
                </a:cubicBezTo>
                <a:cubicBezTo>
                  <a:pt x="3394716" y="29113"/>
                  <a:pt x="3435953" y="22229"/>
                  <a:pt x="3756638" y="0"/>
                </a:cubicBezTo>
                <a:cubicBezTo>
                  <a:pt x="4077323" y="-22229"/>
                  <a:pt x="4330994" y="-35760"/>
                  <a:pt x="4833909" y="0"/>
                </a:cubicBezTo>
                <a:cubicBezTo>
                  <a:pt x="4836213" y="142310"/>
                  <a:pt x="4813817" y="436183"/>
                  <a:pt x="4833909" y="690887"/>
                </a:cubicBezTo>
                <a:cubicBezTo>
                  <a:pt x="4854001" y="945591"/>
                  <a:pt x="4832887" y="1167525"/>
                  <a:pt x="4833909" y="1423228"/>
                </a:cubicBezTo>
                <a:cubicBezTo>
                  <a:pt x="4834931" y="1678931"/>
                  <a:pt x="4813643" y="1800908"/>
                  <a:pt x="4833909" y="2155568"/>
                </a:cubicBezTo>
                <a:cubicBezTo>
                  <a:pt x="4854175" y="2510228"/>
                  <a:pt x="4851816" y="2554403"/>
                  <a:pt x="4833909" y="2929362"/>
                </a:cubicBezTo>
                <a:cubicBezTo>
                  <a:pt x="4816002" y="3304321"/>
                  <a:pt x="4852855" y="3261711"/>
                  <a:pt x="4833909" y="3495889"/>
                </a:cubicBezTo>
                <a:cubicBezTo>
                  <a:pt x="4814963" y="3730067"/>
                  <a:pt x="4857749" y="3966810"/>
                  <a:pt x="4833909" y="4145323"/>
                </a:cubicBezTo>
                <a:cubicBezTo>
                  <a:pt x="4661296" y="4163812"/>
                  <a:pt x="4393180" y="4132435"/>
                  <a:pt x="4240029" y="4145323"/>
                </a:cubicBezTo>
                <a:cubicBezTo>
                  <a:pt x="4086878" y="4158211"/>
                  <a:pt x="3722674" y="4116433"/>
                  <a:pt x="3501131" y="4145323"/>
                </a:cubicBezTo>
                <a:cubicBezTo>
                  <a:pt x="3279588" y="4174213"/>
                  <a:pt x="2990148" y="4141591"/>
                  <a:pt x="2810573" y="4145323"/>
                </a:cubicBezTo>
                <a:cubicBezTo>
                  <a:pt x="2630998" y="4149055"/>
                  <a:pt x="2311125" y="4126446"/>
                  <a:pt x="2071675" y="4145323"/>
                </a:cubicBezTo>
                <a:cubicBezTo>
                  <a:pt x="1832225" y="4164200"/>
                  <a:pt x="1737314" y="4164004"/>
                  <a:pt x="1526134" y="4145323"/>
                </a:cubicBezTo>
                <a:cubicBezTo>
                  <a:pt x="1314954" y="4126642"/>
                  <a:pt x="1239577" y="4120878"/>
                  <a:pt x="980593" y="4145323"/>
                </a:cubicBezTo>
                <a:cubicBezTo>
                  <a:pt x="721609" y="4169768"/>
                  <a:pt x="308393" y="4147577"/>
                  <a:pt x="0" y="4145323"/>
                </a:cubicBezTo>
                <a:cubicBezTo>
                  <a:pt x="-18691" y="3805046"/>
                  <a:pt x="30237" y="3674348"/>
                  <a:pt x="0" y="3454436"/>
                </a:cubicBezTo>
                <a:cubicBezTo>
                  <a:pt x="-30237" y="3234524"/>
                  <a:pt x="13297" y="3037542"/>
                  <a:pt x="0" y="2805002"/>
                </a:cubicBezTo>
                <a:cubicBezTo>
                  <a:pt x="-13297" y="2572462"/>
                  <a:pt x="17060" y="2356528"/>
                  <a:pt x="0" y="2238474"/>
                </a:cubicBezTo>
                <a:cubicBezTo>
                  <a:pt x="-17060" y="2120420"/>
                  <a:pt x="-22976" y="1890366"/>
                  <a:pt x="0" y="1589040"/>
                </a:cubicBezTo>
                <a:cubicBezTo>
                  <a:pt x="22976" y="1287714"/>
                  <a:pt x="-17982" y="1271514"/>
                  <a:pt x="0" y="1022513"/>
                </a:cubicBezTo>
                <a:cubicBezTo>
                  <a:pt x="17982" y="773512"/>
                  <a:pt x="-6497" y="460471"/>
                  <a:pt x="0" y="0"/>
                </a:cubicBezTo>
                <a:close/>
              </a:path>
              <a:path w="4833909" h="4145323" stroke="0" extrusionOk="0">
                <a:moveTo>
                  <a:pt x="0" y="0"/>
                </a:moveTo>
                <a:cubicBezTo>
                  <a:pt x="159337" y="31748"/>
                  <a:pt x="499171" y="-16112"/>
                  <a:pt x="738898" y="0"/>
                </a:cubicBezTo>
                <a:cubicBezTo>
                  <a:pt x="978625" y="16112"/>
                  <a:pt x="1256712" y="-29091"/>
                  <a:pt x="1477795" y="0"/>
                </a:cubicBezTo>
                <a:cubicBezTo>
                  <a:pt x="1698878" y="29091"/>
                  <a:pt x="1907849" y="18687"/>
                  <a:pt x="2168353" y="0"/>
                </a:cubicBezTo>
                <a:cubicBezTo>
                  <a:pt x="2428857" y="-18687"/>
                  <a:pt x="2797252" y="20180"/>
                  <a:pt x="2955590" y="0"/>
                </a:cubicBezTo>
                <a:cubicBezTo>
                  <a:pt x="3113928" y="-20180"/>
                  <a:pt x="3354691" y="-14286"/>
                  <a:pt x="3597809" y="0"/>
                </a:cubicBezTo>
                <a:cubicBezTo>
                  <a:pt x="3840927" y="14286"/>
                  <a:pt x="3962926" y="-2339"/>
                  <a:pt x="4143351" y="0"/>
                </a:cubicBezTo>
                <a:cubicBezTo>
                  <a:pt x="4323776" y="2339"/>
                  <a:pt x="4549002" y="-4773"/>
                  <a:pt x="4833909" y="0"/>
                </a:cubicBezTo>
                <a:cubicBezTo>
                  <a:pt x="4809477" y="185476"/>
                  <a:pt x="4842885" y="350452"/>
                  <a:pt x="4833909" y="566527"/>
                </a:cubicBezTo>
                <a:cubicBezTo>
                  <a:pt x="4824933" y="782602"/>
                  <a:pt x="4820071" y="982263"/>
                  <a:pt x="4833909" y="1133055"/>
                </a:cubicBezTo>
                <a:cubicBezTo>
                  <a:pt x="4847747" y="1283847"/>
                  <a:pt x="4859184" y="1638833"/>
                  <a:pt x="4833909" y="1823942"/>
                </a:cubicBezTo>
                <a:cubicBezTo>
                  <a:pt x="4808634" y="2009051"/>
                  <a:pt x="4850075" y="2309260"/>
                  <a:pt x="4833909" y="2473376"/>
                </a:cubicBezTo>
                <a:cubicBezTo>
                  <a:pt x="4817743" y="2637492"/>
                  <a:pt x="4822842" y="2858614"/>
                  <a:pt x="4833909" y="3081357"/>
                </a:cubicBezTo>
                <a:cubicBezTo>
                  <a:pt x="4844976" y="3304100"/>
                  <a:pt x="4824679" y="3786788"/>
                  <a:pt x="4833909" y="4145323"/>
                </a:cubicBezTo>
                <a:cubicBezTo>
                  <a:pt x="4564336" y="4162940"/>
                  <a:pt x="4285321" y="4122472"/>
                  <a:pt x="4143351" y="4145323"/>
                </a:cubicBezTo>
                <a:cubicBezTo>
                  <a:pt x="4001381" y="4168174"/>
                  <a:pt x="3611254" y="4137348"/>
                  <a:pt x="3356114" y="4145323"/>
                </a:cubicBezTo>
                <a:cubicBezTo>
                  <a:pt x="3100974" y="4153298"/>
                  <a:pt x="2823168" y="4134014"/>
                  <a:pt x="2665556" y="4145323"/>
                </a:cubicBezTo>
                <a:cubicBezTo>
                  <a:pt x="2507944" y="4156632"/>
                  <a:pt x="2127264" y="4146853"/>
                  <a:pt x="1974997" y="4145323"/>
                </a:cubicBezTo>
                <a:cubicBezTo>
                  <a:pt x="1822730" y="4143793"/>
                  <a:pt x="1397148" y="4153886"/>
                  <a:pt x="1187760" y="4145323"/>
                </a:cubicBezTo>
                <a:cubicBezTo>
                  <a:pt x="978372" y="4136760"/>
                  <a:pt x="878503" y="4162107"/>
                  <a:pt x="642219" y="4145323"/>
                </a:cubicBezTo>
                <a:cubicBezTo>
                  <a:pt x="405935" y="4128539"/>
                  <a:pt x="256065" y="4157847"/>
                  <a:pt x="0" y="4145323"/>
                </a:cubicBezTo>
                <a:cubicBezTo>
                  <a:pt x="-27966" y="3969510"/>
                  <a:pt x="14905" y="3728876"/>
                  <a:pt x="0" y="3371529"/>
                </a:cubicBezTo>
                <a:cubicBezTo>
                  <a:pt x="-14905" y="3014182"/>
                  <a:pt x="-1441" y="2934683"/>
                  <a:pt x="0" y="2722095"/>
                </a:cubicBezTo>
                <a:cubicBezTo>
                  <a:pt x="1441" y="2509507"/>
                  <a:pt x="-4818" y="2247026"/>
                  <a:pt x="0" y="2072662"/>
                </a:cubicBezTo>
                <a:cubicBezTo>
                  <a:pt x="4818" y="1898298"/>
                  <a:pt x="-1521" y="1495039"/>
                  <a:pt x="0" y="1340321"/>
                </a:cubicBezTo>
                <a:cubicBezTo>
                  <a:pt x="1521" y="1185603"/>
                  <a:pt x="21277" y="1006653"/>
                  <a:pt x="0" y="773794"/>
                </a:cubicBezTo>
                <a:cubicBezTo>
                  <a:pt x="-21277" y="540935"/>
                  <a:pt x="31817" y="199479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67180996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We want 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5C73E74-914F-1B35-26BA-C1973F3DB098}"/>
              </a:ext>
            </a:extLst>
          </p:cNvPr>
          <p:cNvGrpSpPr/>
          <p:nvPr/>
        </p:nvGrpSpPr>
        <p:grpSpPr>
          <a:xfrm>
            <a:off x="6932967" y="1365867"/>
            <a:ext cx="1934746" cy="551054"/>
            <a:chOff x="5938157" y="2023976"/>
            <a:chExt cx="2569464" cy="55105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0AC85DB-D5E2-3373-2BAD-D2B2B898662C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3F52363-2950-5423-EC75-85BD7C482FB1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effectLst/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411E34B-9D8C-D77F-D2F9-AEE4C4A0B8DF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ImageJ Function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16AD657-31BC-BE3B-B720-2DE0F15EA9F4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C60CF80-9177-FA9B-C1AC-A650CABE8099}"/>
              </a:ext>
            </a:extLst>
          </p:cNvPr>
          <p:cNvGrpSpPr/>
          <p:nvPr/>
        </p:nvGrpSpPr>
        <p:grpSpPr>
          <a:xfrm>
            <a:off x="9413886" y="1365867"/>
            <a:ext cx="1934746" cy="551054"/>
            <a:chOff x="5938157" y="2023976"/>
            <a:chExt cx="2569464" cy="55105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A4DC306-1A31-B41F-BD10-9DC15F1CEF5B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BEC1986-37EB-8BFA-52C2-BBE96B38D8BE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effectLst/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D92AF57-961D-CEE6-EA8A-72DC5A708B7D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Chaldene System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80E883D-31B3-0BC7-19A6-F896C5A30B6F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673317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CBC84351-5126-15B1-AA62-4A8131943497}"/>
              </a:ext>
            </a:extLst>
          </p:cNvPr>
          <p:cNvSpPr/>
          <p:nvPr/>
        </p:nvSpPr>
        <p:spPr>
          <a:xfrm>
            <a:off x="8935286" y="1471553"/>
            <a:ext cx="398288" cy="352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noProof="1">
                <a:solidFill>
                  <a:schemeClr val="bg1">
                    <a:lumMod val="95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+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C03DC7E-D1D3-C202-CEE3-AB1377459D0E}"/>
              </a:ext>
            </a:extLst>
          </p:cNvPr>
          <p:cNvGrpSpPr/>
          <p:nvPr/>
        </p:nvGrpSpPr>
        <p:grpSpPr>
          <a:xfrm>
            <a:off x="7359511" y="2084941"/>
            <a:ext cx="3989121" cy="551054"/>
            <a:chOff x="5938157" y="2023976"/>
            <a:chExt cx="2569464" cy="551054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FEA1204-C290-BB9C-7E6F-12085FBD95E9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3734A1E-2EEE-BF90-50D4-7CCE77831628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effectLst/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3D54449-1F86-5B10-9BD2-5C8FE150A0DC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Familiar functions for diverse communities</a:t>
                </a:r>
                <a:endParaRPr lang="en-US" sz="1600" noProof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E27F0BF-4A58-82F8-7327-3CD6B726B10A}"/>
                  </a:ext>
                </a:extLst>
              </p:cNvPr>
              <p:cNvSpPr/>
              <p:nvPr/>
            </p:nvSpPr>
            <p:spPr>
              <a:xfrm>
                <a:off x="5921829" y="3617002"/>
                <a:ext cx="391902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cxnSp>
        <p:nvCxnSpPr>
          <p:cNvPr id="95" name="Google Shape;96;p9">
            <a:extLst>
              <a:ext uri="{FF2B5EF4-FFF2-40B4-BE49-F238E27FC236}">
                <a16:creationId xmlns:a16="http://schemas.microsoft.com/office/drawing/2014/main" id="{E469FCF0-C36B-2C34-948C-0D1617BD875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33746" y="1060638"/>
            <a:ext cx="3667120" cy="1438420"/>
          </a:xfrm>
          <a:prstGeom prst="bentConnector3">
            <a:avLst>
              <a:gd name="adj1" fmla="val 99870"/>
            </a:avLst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DDCA0D0-8006-9492-8704-9442E32BEAFF}"/>
              </a:ext>
            </a:extLst>
          </p:cNvPr>
          <p:cNvSpPr/>
          <p:nvPr/>
        </p:nvSpPr>
        <p:spPr>
          <a:xfrm>
            <a:off x="6817943" y="2220726"/>
            <a:ext cx="398288" cy="352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noProof="1">
                <a:solidFill>
                  <a:schemeClr val="bg1">
                    <a:lumMod val="95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=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285E45-65B1-8126-C3C8-270ED9B6BA81}"/>
              </a:ext>
            </a:extLst>
          </p:cNvPr>
          <p:cNvSpPr/>
          <p:nvPr/>
        </p:nvSpPr>
        <p:spPr>
          <a:xfrm>
            <a:off x="6817943" y="3002040"/>
            <a:ext cx="398288" cy="352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noProof="1">
                <a:solidFill>
                  <a:schemeClr val="bg1">
                    <a:lumMod val="95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=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77997EB-39DE-947E-DF5A-E5EC565F146A}"/>
              </a:ext>
            </a:extLst>
          </p:cNvPr>
          <p:cNvSpPr/>
          <p:nvPr/>
        </p:nvSpPr>
        <p:spPr>
          <a:xfrm>
            <a:off x="6813530" y="4049558"/>
            <a:ext cx="398288" cy="352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noProof="1">
                <a:solidFill>
                  <a:schemeClr val="bg1">
                    <a:lumMod val="95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=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798D32F-F89E-7209-5572-CF93EC513FBE}"/>
              </a:ext>
            </a:extLst>
          </p:cNvPr>
          <p:cNvGrpSpPr/>
          <p:nvPr/>
        </p:nvGrpSpPr>
        <p:grpSpPr>
          <a:xfrm>
            <a:off x="7333308" y="2847931"/>
            <a:ext cx="3989123" cy="700268"/>
            <a:chOff x="5938157" y="2023976"/>
            <a:chExt cx="2569465" cy="551055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A9E4C8A-0884-D72E-7829-DBF95B2BB1B0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658441F-C069-744E-38E8-7C4CEE08E8CA}"/>
                </a:ext>
              </a:extLst>
            </p:cNvPr>
            <p:cNvGrpSpPr/>
            <p:nvPr/>
          </p:nvGrpSpPr>
          <p:grpSpPr>
            <a:xfrm>
              <a:off x="5938157" y="2023976"/>
              <a:ext cx="2569465" cy="551055"/>
              <a:chOff x="5921828" y="3617002"/>
              <a:chExt cx="2569465" cy="551055"/>
            </a:xfrm>
            <a:effectLst/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DE134C6-CA5D-0440-A9F5-4B15F51C4B36}"/>
                  </a:ext>
                </a:extLst>
              </p:cNvPr>
              <p:cNvSpPr/>
              <p:nvPr/>
            </p:nvSpPr>
            <p:spPr>
              <a:xfrm>
                <a:off x="5921829" y="3617003"/>
                <a:ext cx="2569464" cy="551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To expand boundary of ImageJ-confined scientists by other Python libraries</a:t>
                </a:r>
                <a:endParaRPr lang="en-US" noProof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CE6AB56-C3A7-9EA6-7249-5F367BE7FDEE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358987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sp>
        <p:nvSpPr>
          <p:cNvPr id="102" name="Google Shape;57;p7">
            <a:extLst>
              <a:ext uri="{FF2B5EF4-FFF2-40B4-BE49-F238E27FC236}">
                <a16:creationId xmlns:a16="http://schemas.microsoft.com/office/drawing/2014/main" id="{4BA31A44-676B-A36E-C0B7-3B0CB431AF38}"/>
              </a:ext>
            </a:extLst>
          </p:cNvPr>
          <p:cNvSpPr txBox="1"/>
          <p:nvPr/>
        </p:nvSpPr>
        <p:spPr>
          <a:xfrm>
            <a:off x="2223691" y="5481638"/>
            <a:ext cx="1620109" cy="549251"/>
          </a:xfrm>
          <a:custGeom>
            <a:avLst/>
            <a:gdLst>
              <a:gd name="connsiteX0" fmla="*/ 0 w 1620109"/>
              <a:gd name="connsiteY0" fmla="*/ 0 h 549251"/>
              <a:gd name="connsiteX1" fmla="*/ 507634 w 1620109"/>
              <a:gd name="connsiteY1" fmla="*/ 0 h 549251"/>
              <a:gd name="connsiteX2" fmla="*/ 1031469 w 1620109"/>
              <a:gd name="connsiteY2" fmla="*/ 0 h 549251"/>
              <a:gd name="connsiteX3" fmla="*/ 1620109 w 1620109"/>
              <a:gd name="connsiteY3" fmla="*/ 0 h 549251"/>
              <a:gd name="connsiteX4" fmla="*/ 1620109 w 1620109"/>
              <a:gd name="connsiteY4" fmla="*/ 549251 h 549251"/>
              <a:gd name="connsiteX5" fmla="*/ 1047670 w 1620109"/>
              <a:gd name="connsiteY5" fmla="*/ 549251 h 549251"/>
              <a:gd name="connsiteX6" fmla="*/ 507634 w 1620109"/>
              <a:gd name="connsiteY6" fmla="*/ 549251 h 549251"/>
              <a:gd name="connsiteX7" fmla="*/ 0 w 1620109"/>
              <a:gd name="connsiteY7" fmla="*/ 549251 h 549251"/>
              <a:gd name="connsiteX8" fmla="*/ 0 w 1620109"/>
              <a:gd name="connsiteY8" fmla="*/ 0 h 549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0109" h="549251" fill="none" extrusionOk="0">
                <a:moveTo>
                  <a:pt x="0" y="0"/>
                </a:moveTo>
                <a:cubicBezTo>
                  <a:pt x="114864" y="17057"/>
                  <a:pt x="338981" y="11783"/>
                  <a:pt x="507634" y="0"/>
                </a:cubicBezTo>
                <a:cubicBezTo>
                  <a:pt x="676287" y="-11783"/>
                  <a:pt x="910957" y="-12799"/>
                  <a:pt x="1031469" y="0"/>
                </a:cubicBezTo>
                <a:cubicBezTo>
                  <a:pt x="1151982" y="12799"/>
                  <a:pt x="1351405" y="15853"/>
                  <a:pt x="1620109" y="0"/>
                </a:cubicBezTo>
                <a:cubicBezTo>
                  <a:pt x="1622397" y="140904"/>
                  <a:pt x="1639977" y="436300"/>
                  <a:pt x="1620109" y="549251"/>
                </a:cubicBezTo>
                <a:cubicBezTo>
                  <a:pt x="1410970" y="564675"/>
                  <a:pt x="1271239" y="534599"/>
                  <a:pt x="1047670" y="549251"/>
                </a:cubicBezTo>
                <a:cubicBezTo>
                  <a:pt x="824101" y="563903"/>
                  <a:pt x="664924" y="557778"/>
                  <a:pt x="507634" y="549251"/>
                </a:cubicBezTo>
                <a:cubicBezTo>
                  <a:pt x="350344" y="540724"/>
                  <a:pt x="170537" y="529052"/>
                  <a:pt x="0" y="549251"/>
                </a:cubicBezTo>
                <a:cubicBezTo>
                  <a:pt x="-21496" y="320589"/>
                  <a:pt x="-2374" y="202812"/>
                  <a:pt x="0" y="0"/>
                </a:cubicBezTo>
                <a:close/>
              </a:path>
              <a:path w="1620109" h="549251" stroke="0" extrusionOk="0">
                <a:moveTo>
                  <a:pt x="0" y="0"/>
                </a:moveTo>
                <a:cubicBezTo>
                  <a:pt x="215867" y="-8755"/>
                  <a:pt x="315057" y="-20493"/>
                  <a:pt x="556237" y="0"/>
                </a:cubicBezTo>
                <a:cubicBezTo>
                  <a:pt x="797417" y="20493"/>
                  <a:pt x="823532" y="-15006"/>
                  <a:pt x="1080073" y="0"/>
                </a:cubicBezTo>
                <a:cubicBezTo>
                  <a:pt x="1336614" y="15006"/>
                  <a:pt x="1375968" y="-23933"/>
                  <a:pt x="1620109" y="0"/>
                </a:cubicBezTo>
                <a:cubicBezTo>
                  <a:pt x="1645894" y="134377"/>
                  <a:pt x="1617133" y="275867"/>
                  <a:pt x="1620109" y="549251"/>
                </a:cubicBezTo>
                <a:cubicBezTo>
                  <a:pt x="1488337" y="569072"/>
                  <a:pt x="1236977" y="559519"/>
                  <a:pt x="1112475" y="549251"/>
                </a:cubicBezTo>
                <a:cubicBezTo>
                  <a:pt x="987973" y="538983"/>
                  <a:pt x="720763" y="542416"/>
                  <a:pt x="588640" y="549251"/>
                </a:cubicBezTo>
                <a:cubicBezTo>
                  <a:pt x="456518" y="556086"/>
                  <a:pt x="121498" y="572053"/>
                  <a:pt x="0" y="549251"/>
                </a:cubicBezTo>
                <a:cubicBezTo>
                  <a:pt x="-1719" y="278574"/>
                  <a:pt x="10615" y="13761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 w="28575">
            <a:solidFill>
              <a:schemeClr val="accent4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81916544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  <a:sym typeface="Calibri"/>
              </a:rPr>
              <a:t>Challenge</a:t>
            </a:r>
            <a:endParaRPr sz="1600" dirty="0">
              <a:solidFill>
                <a:schemeClr val="bg1"/>
              </a:solidFill>
              <a:latin typeface="Poppins SemiBold" panose="00000700000000000000" pitchFamily="2" charset="0"/>
              <a:ea typeface="Open Sans" panose="020B0606030504020204" pitchFamily="34" charset="0"/>
              <a:cs typeface="Poppins SemiBold" panose="00000700000000000000" pitchFamily="2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2E78A3E-E5ED-A251-D269-585DA7035689}"/>
              </a:ext>
            </a:extLst>
          </p:cNvPr>
          <p:cNvGrpSpPr/>
          <p:nvPr/>
        </p:nvGrpSpPr>
        <p:grpSpPr>
          <a:xfrm>
            <a:off x="6700866" y="5492133"/>
            <a:ext cx="4753778" cy="532425"/>
            <a:chOff x="5938157" y="1835974"/>
            <a:chExt cx="2569464" cy="739058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7BD99B2-3B0F-C85F-8DF9-EB69337578DE}"/>
                </a:ext>
              </a:extLst>
            </p:cNvPr>
            <p:cNvSpPr/>
            <p:nvPr/>
          </p:nvSpPr>
          <p:spPr>
            <a:xfrm rot="360000">
              <a:off x="6707485" y="2129342"/>
              <a:ext cx="1597589" cy="144894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E36C764-AFFC-2190-ECE7-E7F48F7097DF}"/>
                </a:ext>
              </a:extLst>
            </p:cNvPr>
            <p:cNvGrpSpPr/>
            <p:nvPr/>
          </p:nvGrpSpPr>
          <p:grpSpPr>
            <a:xfrm>
              <a:off x="5938157" y="1835974"/>
              <a:ext cx="2569464" cy="739058"/>
              <a:chOff x="5921828" y="3429000"/>
              <a:chExt cx="2569464" cy="739058"/>
            </a:xfrm>
            <a:effectLst/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0978D4E-E666-49B7-8EA0-192FEB13A965}"/>
                  </a:ext>
                </a:extLst>
              </p:cNvPr>
              <p:cNvSpPr/>
              <p:nvPr/>
            </p:nvSpPr>
            <p:spPr>
              <a:xfrm>
                <a:off x="5921828" y="3429002"/>
                <a:ext cx="2569464" cy="73905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How do we integrate </a:t>
                </a:r>
                <a:r>
                  <a:rPr lang="en-GB" sz="1600" b="1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Java-based</a:t>
                </a:r>
                <a:r>
                  <a:rPr lang="en-GB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ImageJ/Fiji into </a:t>
                </a:r>
                <a:r>
                  <a:rPr lang="en-GB" sz="1600" b="1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Python-based</a:t>
                </a:r>
                <a:r>
                  <a:rPr lang="en-GB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Chaldene</a:t>
                </a:r>
                <a:r>
                  <a:rPr lang="zh-CN" altLang="en-US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？</a:t>
                </a:r>
                <a:endParaRPr lang="en-US" noProof="1">
                  <a:solidFill>
                    <a:schemeClr val="bg2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025E461-0766-2800-B868-661FFA125198}"/>
                  </a:ext>
                </a:extLst>
              </p:cNvPr>
              <p:cNvSpPr/>
              <p:nvPr/>
            </p:nvSpPr>
            <p:spPr>
              <a:xfrm>
                <a:off x="5921828" y="3429000"/>
                <a:ext cx="331610" cy="739056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sp>
        <p:nvSpPr>
          <p:cNvPr id="2" name="Date Placeholder 9">
            <a:extLst>
              <a:ext uri="{FF2B5EF4-FFF2-40B4-BE49-F238E27FC236}">
                <a16:creationId xmlns:a16="http://schemas.microsoft.com/office/drawing/2014/main" id="{913D6ED0-F52B-B00E-9131-48BED608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02667AB5-FA25-DB6A-1BDD-7DCEC6550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5" name="Slide Number Placeholder 11">
            <a:extLst>
              <a:ext uri="{FF2B5EF4-FFF2-40B4-BE49-F238E27FC236}">
                <a16:creationId xmlns:a16="http://schemas.microsoft.com/office/drawing/2014/main" id="{E9E6CF7A-4A0C-1CA1-BB35-6E2CDAAA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5</a:t>
            </a:fld>
            <a:endParaRPr lang="LID4096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071BCA-9C53-D1CB-417E-F412C9BFD8F5}"/>
              </a:ext>
            </a:extLst>
          </p:cNvPr>
          <p:cNvGrpSpPr/>
          <p:nvPr/>
        </p:nvGrpSpPr>
        <p:grpSpPr>
          <a:xfrm>
            <a:off x="7332899" y="3797402"/>
            <a:ext cx="3989122" cy="978847"/>
            <a:chOff x="5938156" y="2023976"/>
            <a:chExt cx="2569464" cy="55105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F580AFF-C02A-E4B2-FB75-B927E2EEFD23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EA92102-D9D2-C3BC-1673-31B6BCCB8A07}"/>
                </a:ext>
              </a:extLst>
            </p:cNvPr>
            <p:cNvGrpSpPr/>
            <p:nvPr/>
          </p:nvGrpSpPr>
          <p:grpSpPr>
            <a:xfrm>
              <a:off x="5938156" y="2023976"/>
              <a:ext cx="2569464" cy="551054"/>
              <a:chOff x="5921827" y="3617002"/>
              <a:chExt cx="2569464" cy="551054"/>
            </a:xfrm>
            <a:effectLst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3175F68-170D-2202-FCBC-C9BAB706C452}"/>
                  </a:ext>
                </a:extLst>
              </p:cNvPr>
              <p:cNvSpPr/>
              <p:nvPr/>
            </p:nvSpPr>
            <p:spPr>
              <a:xfrm>
                <a:off x="5921827" y="3617002"/>
                <a:ext cx="2569464" cy="551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To achieve </a:t>
                </a:r>
                <a:r>
                  <a:rPr lang="en-US" sz="1600" b="1" noProof="1">
                    <a:solidFill>
                      <a:schemeClr val="accent6">
                        <a:lumMod val="7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digital sustainability </a:t>
                </a:r>
                <a:r>
                  <a: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 </a:t>
                </a:r>
                <a:r>
                  <a:rPr lang="en-US" sz="1600" b="1" noProof="1">
                    <a:solidFill>
                      <a:schemeClr val="accent6">
                        <a:lumMod val="7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scientific reproducibility </a:t>
                </a:r>
                <a:r>
                  <a:rPr lang="en-US" sz="16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by providing visual automation workflow   </a:t>
                </a:r>
                <a:endParaRPr lang="en-US" noProof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2CC6623-0399-86E4-A5AF-02F0D1ACB5F8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358987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1C03DDC-EEAC-1D07-012A-00E1321C2E5F}"/>
              </a:ext>
            </a:extLst>
          </p:cNvPr>
          <p:cNvCxnSpPr>
            <a:cxnSpLocks/>
          </p:cNvCxnSpPr>
          <p:nvPr/>
        </p:nvCxnSpPr>
        <p:spPr>
          <a:xfrm>
            <a:off x="3000444" y="3387604"/>
            <a:ext cx="0" cy="2022596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153D66-25AB-CC0D-035B-6B7EF262DA97}"/>
              </a:ext>
            </a:extLst>
          </p:cNvPr>
          <p:cNvCxnSpPr>
            <a:cxnSpLocks/>
            <a:stCxn id="102" idx="3"/>
            <a:endCxn id="107" idx="1"/>
          </p:cNvCxnSpPr>
          <p:nvPr/>
        </p:nvCxnSpPr>
        <p:spPr>
          <a:xfrm>
            <a:off x="3843800" y="5756264"/>
            <a:ext cx="2857066" cy="208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9527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89" grpId="0"/>
      <p:bldP spid="28" grpId="0"/>
      <p:bldP spid="42" grpId="0"/>
      <p:bldP spid="96" grpId="0"/>
      <p:bldP spid="10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2533A-3972-89F1-4594-736C99BA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A7C9E-7353-12B7-7368-CFD6E2C5B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6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4ECC8-E68A-0A61-9990-B2FE3E1BA02C}"/>
              </a:ext>
            </a:extLst>
          </p:cNvPr>
          <p:cNvSpPr txBox="1"/>
          <p:nvPr/>
        </p:nvSpPr>
        <p:spPr>
          <a:xfrm>
            <a:off x="604837" y="136525"/>
            <a:ext cx="8725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Methodology – Chaldene in JupyterLab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4E3F4F6-2B7D-CB49-6DA2-5AF99ABD0832}"/>
              </a:ext>
            </a:extLst>
          </p:cNvPr>
          <p:cNvSpPr/>
          <p:nvPr/>
        </p:nvSpPr>
        <p:spPr>
          <a:xfrm>
            <a:off x="7873020" y="4072109"/>
            <a:ext cx="3596775" cy="1900047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FCE49D-799F-54DC-D6A2-784D0BD43306}"/>
              </a:ext>
            </a:extLst>
          </p:cNvPr>
          <p:cNvCxnSpPr>
            <a:cxnSpLocks/>
          </p:cNvCxnSpPr>
          <p:nvPr/>
        </p:nvCxnSpPr>
        <p:spPr>
          <a:xfrm>
            <a:off x="2426432" y="3034003"/>
            <a:ext cx="228153" cy="502137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3CBF059-2431-7449-70DC-EFA411AA324F}"/>
              </a:ext>
            </a:extLst>
          </p:cNvPr>
          <p:cNvCxnSpPr>
            <a:cxnSpLocks/>
          </p:cNvCxnSpPr>
          <p:nvPr/>
        </p:nvCxnSpPr>
        <p:spPr>
          <a:xfrm flipH="1">
            <a:off x="6678304" y="3054334"/>
            <a:ext cx="4362762" cy="520879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C5032DD0-57EF-CEB8-A026-1AC820D5372F}"/>
              </a:ext>
            </a:extLst>
          </p:cNvPr>
          <p:cNvGrpSpPr/>
          <p:nvPr/>
        </p:nvGrpSpPr>
        <p:grpSpPr>
          <a:xfrm>
            <a:off x="125500" y="1820546"/>
            <a:ext cx="2021029" cy="551054"/>
            <a:chOff x="5938157" y="2023976"/>
            <a:chExt cx="2569464" cy="551054"/>
          </a:xfrm>
          <a:solidFill>
            <a:schemeClr val="accent4"/>
          </a:solidFill>
        </p:grpSpPr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911485BF-9D00-BC2C-D07F-B89EB0DBA974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1045" name="Group 1044">
              <a:extLst>
                <a:ext uri="{FF2B5EF4-FFF2-40B4-BE49-F238E27FC236}">
                  <a16:creationId xmlns:a16="http://schemas.microsoft.com/office/drawing/2014/main" id="{0CF0D611-99A8-FA06-5F24-162639F3CDB0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1046" name="Rectangle 1045">
                <a:extLst>
                  <a:ext uri="{FF2B5EF4-FFF2-40B4-BE49-F238E27FC236}">
                    <a16:creationId xmlns:a16="http://schemas.microsoft.com/office/drawing/2014/main" id="{45D364BE-B51D-9F71-2CDA-2951A5900B8B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noProof="1">
                    <a:solidFill>
                      <a:schemeClr val="bg2">
                        <a:lumMod val="25000"/>
                      </a:schemeClr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Frontend</a:t>
                </a:r>
                <a:r>
                  <a:rPr lang="en-US" altLang="zh-CN" noProof="1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en-US" altLang="zh-CN" noProof="1">
                    <a:solidFill>
                      <a:schemeClr val="bg2">
                        <a:lumMod val="25000"/>
                      </a:schemeClr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View</a:t>
                </a:r>
                <a:endParaRPr lang="en-US" noProof="1">
                  <a:solidFill>
                    <a:schemeClr val="bg2">
                      <a:lumMod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1047" name="Rectangle 1046">
                <a:extLst>
                  <a:ext uri="{FF2B5EF4-FFF2-40B4-BE49-F238E27FC236}">
                    <a16:creationId xmlns:a16="http://schemas.microsoft.com/office/drawing/2014/main" id="{7506C46D-3FEA-5AF5-4C34-F1D0847506D4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3B7030B-C831-511C-E46A-379590913CE7}"/>
              </a:ext>
            </a:extLst>
          </p:cNvPr>
          <p:cNvGrpSpPr/>
          <p:nvPr/>
        </p:nvGrpSpPr>
        <p:grpSpPr>
          <a:xfrm>
            <a:off x="192088" y="4555603"/>
            <a:ext cx="2021029" cy="551054"/>
            <a:chOff x="5938157" y="2023976"/>
            <a:chExt cx="2569464" cy="551054"/>
          </a:xfrm>
          <a:solidFill>
            <a:schemeClr val="accent4"/>
          </a:solidFill>
        </p:grpSpPr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7849E024-DAB2-6B93-51AE-5F2B0400A651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1050" name="Group 1049">
              <a:extLst>
                <a:ext uri="{FF2B5EF4-FFF2-40B4-BE49-F238E27FC236}">
                  <a16:creationId xmlns:a16="http://schemas.microsoft.com/office/drawing/2014/main" id="{BD469379-96D3-D10D-3FAE-4BE3B961A499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1051" name="Rectangle 1050">
                <a:extLst>
                  <a:ext uri="{FF2B5EF4-FFF2-40B4-BE49-F238E27FC236}">
                    <a16:creationId xmlns:a16="http://schemas.microsoft.com/office/drawing/2014/main" id="{76D774C6-EFDA-6D04-DF5B-7E22FE61CF98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noProof="1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Backend View</a:t>
                </a:r>
              </a:p>
            </p:txBody>
          </p:sp>
          <p:sp>
            <p:nvSpPr>
              <p:cNvPr id="1052" name="Rectangle 1051">
                <a:extLst>
                  <a:ext uri="{FF2B5EF4-FFF2-40B4-BE49-F238E27FC236}">
                    <a16:creationId xmlns:a16="http://schemas.microsoft.com/office/drawing/2014/main" id="{FAC529C9-BA45-1558-3C36-9AFDAE2D9C15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F5DC953C-9A4A-EF09-D8C8-5404E123FF57}"/>
              </a:ext>
            </a:extLst>
          </p:cNvPr>
          <p:cNvSpPr/>
          <p:nvPr/>
        </p:nvSpPr>
        <p:spPr>
          <a:xfrm>
            <a:off x="2426432" y="986067"/>
            <a:ext cx="8614634" cy="204793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0BD4AD-85F8-BE19-AD0E-8E9CC8504E8B}"/>
              </a:ext>
            </a:extLst>
          </p:cNvPr>
          <p:cNvSpPr/>
          <p:nvPr/>
        </p:nvSpPr>
        <p:spPr>
          <a:xfrm>
            <a:off x="7873019" y="4076220"/>
            <a:ext cx="3587835" cy="18959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ts val="1600"/>
              </a:lnSpc>
            </a:pPr>
            <a:endParaRPr lang="en-US" sz="1600" noProof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72E9FA-63C6-7E31-F04B-2AD352C07FC7}"/>
              </a:ext>
            </a:extLst>
          </p:cNvPr>
          <p:cNvSpPr txBox="1"/>
          <p:nvPr/>
        </p:nvSpPr>
        <p:spPr>
          <a:xfrm>
            <a:off x="8113905" y="4732816"/>
            <a:ext cx="3212816" cy="1108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40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 </a:t>
            </a:r>
            <a:r>
              <a:rPr lang="en-GB" sz="1400" b="1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Jupyter kernel </a:t>
            </a:r>
            <a:r>
              <a:rPr lang="en-GB" sz="140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is a programming language-specific engine that drives code execution in Jupyter notebooks.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ABB581-6F05-17E7-332E-31ED8FDFAC29}"/>
              </a:ext>
            </a:extLst>
          </p:cNvPr>
          <p:cNvSpPr/>
          <p:nvPr/>
        </p:nvSpPr>
        <p:spPr>
          <a:xfrm>
            <a:off x="7854750" y="4083861"/>
            <a:ext cx="3615045" cy="571925"/>
          </a:xfrm>
          <a:prstGeom prst="rect">
            <a:avLst/>
          </a:prstGeom>
          <a:solidFill>
            <a:schemeClr val="tx1">
              <a:alpha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noProof="1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J</a:t>
            </a:r>
            <a:r>
              <a:rPr lang="en-US" altLang="zh-CN" noProof="1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upyter Python </a:t>
            </a:r>
            <a:r>
              <a:rPr lang="en-US" noProof="1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Kernel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603D5F-E4F1-43E3-1135-31480CA5F09E}"/>
              </a:ext>
            </a:extLst>
          </p:cNvPr>
          <p:cNvCxnSpPr/>
          <p:nvPr/>
        </p:nvCxnSpPr>
        <p:spPr>
          <a:xfrm flipV="1">
            <a:off x="5612819" y="2016491"/>
            <a:ext cx="372185" cy="4763"/>
          </a:xfrm>
          <a:prstGeom prst="line">
            <a:avLst/>
          </a:prstGeom>
          <a:ln w="12700">
            <a:solidFill>
              <a:srgbClr val="7E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E1DE076-EF5A-1405-ED8E-335FD5D0A8C0}"/>
              </a:ext>
            </a:extLst>
          </p:cNvPr>
          <p:cNvCxnSpPr/>
          <p:nvPr/>
        </p:nvCxnSpPr>
        <p:spPr>
          <a:xfrm flipV="1">
            <a:off x="5607027" y="1814536"/>
            <a:ext cx="372185" cy="4763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D483025-BCAD-C870-1877-0E3CFC95E9EF}"/>
              </a:ext>
            </a:extLst>
          </p:cNvPr>
          <p:cNvGrpSpPr/>
          <p:nvPr/>
        </p:nvGrpSpPr>
        <p:grpSpPr>
          <a:xfrm>
            <a:off x="2678936" y="3559355"/>
            <a:ext cx="4014000" cy="3154799"/>
            <a:chOff x="2678936" y="3559355"/>
            <a:chExt cx="4014000" cy="3154799"/>
          </a:xfrm>
        </p:grpSpPr>
        <p:pic>
          <p:nvPicPr>
            <p:cNvPr id="1056" name="Picture 105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DB58D70-83C6-F2D2-2AA1-7C1C7E4A0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192" y="4126468"/>
              <a:ext cx="3979584" cy="2587686"/>
            </a:xfrm>
            <a:prstGeom prst="rect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EB10B88-9B94-F6E0-9AE0-A719526A6B6F}"/>
                </a:ext>
              </a:extLst>
            </p:cNvPr>
            <p:cNvSpPr/>
            <p:nvPr/>
          </p:nvSpPr>
          <p:spPr>
            <a:xfrm>
              <a:off x="2678936" y="3559355"/>
              <a:ext cx="4014000" cy="551255"/>
            </a:xfrm>
            <a:prstGeom prst="rect">
              <a:avLst/>
            </a:prstGeom>
            <a:solidFill>
              <a:schemeClr val="accent5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ts val="1600"/>
                </a:lnSpc>
              </a:pPr>
              <a:r>
                <a:rPr lang="en-US" noProof="1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Textual Source Code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5749550-0A11-DB7D-2F79-B7CE7E6CB57A}"/>
              </a:ext>
            </a:extLst>
          </p:cNvPr>
          <p:cNvGrpSpPr/>
          <p:nvPr/>
        </p:nvGrpSpPr>
        <p:grpSpPr>
          <a:xfrm>
            <a:off x="6693826" y="4681444"/>
            <a:ext cx="1184940" cy="763767"/>
            <a:chOff x="6674776" y="4681444"/>
            <a:chExt cx="1184940" cy="763767"/>
          </a:xfrm>
        </p:grpSpPr>
        <p:cxnSp>
          <p:nvCxnSpPr>
            <p:cNvPr id="1074" name="Straight Arrow Connector 1073">
              <a:extLst>
                <a:ext uri="{FF2B5EF4-FFF2-40B4-BE49-F238E27FC236}">
                  <a16:creationId xmlns:a16="http://schemas.microsoft.com/office/drawing/2014/main" id="{1B105BA1-E7D0-2822-75FA-B25844F37340}"/>
                </a:ext>
              </a:extLst>
            </p:cNvPr>
            <p:cNvCxnSpPr>
              <a:cxnSpLocks/>
            </p:cNvCxnSpPr>
            <p:nvPr/>
          </p:nvCxnSpPr>
          <p:spPr>
            <a:xfrm>
              <a:off x="6678304" y="5042151"/>
              <a:ext cx="116672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A4C1AE-5D2E-663D-C5E7-E255EF304906}"/>
                </a:ext>
              </a:extLst>
            </p:cNvPr>
            <p:cNvSpPr txBox="1"/>
            <p:nvPr/>
          </p:nvSpPr>
          <p:spPr>
            <a:xfrm>
              <a:off x="6674776" y="4681444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E</a:t>
              </a:r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xecuted </a:t>
              </a:r>
              <a:endParaRPr lang="LID4096" sz="1600" dirty="0">
                <a:solidFill>
                  <a:schemeClr val="accent1">
                    <a:lumMod val="7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FCC39B6-3CE1-0F7D-62A0-D35E4A7DE4EB}"/>
                </a:ext>
              </a:extLst>
            </p:cNvPr>
            <p:cNvSpPr txBox="1"/>
            <p:nvPr/>
          </p:nvSpPr>
          <p:spPr>
            <a:xfrm>
              <a:off x="6920461" y="5106657"/>
              <a:ext cx="6687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W</a:t>
              </a:r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ith</a:t>
              </a:r>
              <a:endParaRPr lang="LID4096" sz="1600" dirty="0">
                <a:solidFill>
                  <a:schemeClr val="accent1">
                    <a:lumMod val="7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7E3771-3E19-387A-088D-B497128FA91F}"/>
              </a:ext>
            </a:extLst>
          </p:cNvPr>
          <p:cNvGrpSpPr/>
          <p:nvPr/>
        </p:nvGrpSpPr>
        <p:grpSpPr>
          <a:xfrm>
            <a:off x="2315542" y="986067"/>
            <a:ext cx="8725524" cy="2102534"/>
            <a:chOff x="2315542" y="986067"/>
            <a:chExt cx="8725524" cy="2102534"/>
          </a:xfrm>
        </p:grpSpPr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id="{6C0D1905-EBCE-52B8-A669-4CF221F60560}"/>
                </a:ext>
              </a:extLst>
            </p:cNvPr>
            <p:cNvGrpSpPr/>
            <p:nvPr/>
          </p:nvGrpSpPr>
          <p:grpSpPr>
            <a:xfrm>
              <a:off x="2315542" y="986067"/>
              <a:ext cx="8725524" cy="2102534"/>
              <a:chOff x="2021516" y="919011"/>
              <a:chExt cx="8725524" cy="2102534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18FB684-20DA-156D-E0D4-AFE06C68A776}"/>
                  </a:ext>
                </a:extLst>
              </p:cNvPr>
              <p:cNvGrpSpPr/>
              <p:nvPr/>
            </p:nvGrpSpPr>
            <p:grpSpPr>
              <a:xfrm>
                <a:off x="2345839" y="1072495"/>
                <a:ext cx="8076877" cy="1876672"/>
                <a:chOff x="488877" y="1264427"/>
                <a:chExt cx="8076877" cy="1876672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8BCFC431-4BB0-AFCD-F638-0F944D47660C}"/>
                    </a:ext>
                  </a:extLst>
                </p:cNvPr>
                <p:cNvGrpSpPr/>
                <p:nvPr/>
              </p:nvGrpSpPr>
              <p:grpSpPr>
                <a:xfrm>
                  <a:off x="488877" y="1264427"/>
                  <a:ext cx="3238781" cy="1786427"/>
                  <a:chOff x="423562" y="1282692"/>
                  <a:chExt cx="3238781" cy="1786427"/>
                </a:xfrm>
              </p:grpSpPr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978836D3-87EA-3DBF-2C96-42979E79B342}"/>
                      </a:ext>
                    </a:extLst>
                  </p:cNvPr>
                  <p:cNvGrpSpPr/>
                  <p:nvPr/>
                </p:nvGrpSpPr>
                <p:grpSpPr>
                  <a:xfrm>
                    <a:off x="423562" y="1282692"/>
                    <a:ext cx="3238781" cy="1691787"/>
                    <a:chOff x="423562" y="1282692"/>
                    <a:chExt cx="3238781" cy="1691787"/>
                  </a:xfrm>
                </p:grpSpPr>
                <p:pic>
                  <p:nvPicPr>
                    <p:cNvPr id="9" name="Picture 8">
                      <a:extLst>
                        <a:ext uri="{FF2B5EF4-FFF2-40B4-BE49-F238E27FC236}">
                          <a16:creationId xmlns:a16="http://schemas.microsoft.com/office/drawing/2014/main" id="{CDDD90C5-A46F-FB2A-720F-E701B7254D6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9910" b="98198" l="4000" r="93412">
                                  <a14:foregroundMark x1="25882" y1="15766" x2="88706" y2="82883"/>
                                  <a14:foregroundMark x1="88706" y1="82883" x2="93412" y2="92793"/>
                                  <a14:foregroundMark x1="91765" y1="18018" x2="31529" y2="76126"/>
                                  <a14:foregroundMark x1="31529" y1="76126" x2="26824" y2="90090"/>
                                  <a14:foregroundMark x1="3529" y1="13964" x2="17697" y2="28171"/>
                                  <a14:foregroundMark x1="17804" y1="30391" x2="9647" y2="53604"/>
                                  <a14:foregroundMark x1="9647" y1="53604" x2="4000" y2="22072"/>
                                  <a14:foregroundMark x1="4000" y1="22072" x2="5176" y2="15766"/>
                                  <a14:foregroundMark x1="25882" y1="13514" x2="42118" y2="10360"/>
                                  <a14:foregroundMark x1="42118" y1="10360" x2="94824" y2="17568"/>
                                  <a14:foregroundMark x1="94824" y1="17568" x2="89176" y2="99550"/>
                                  <a14:foregroundMark x1="89176" y1="99550" x2="41882" y2="98198"/>
                                  <a14:foregroundMark x1="41882" y1="98198" x2="25176" y2="87838"/>
                                  <a14:foregroundMark x1="25176" y1="16625" x2="25176" y2="9910"/>
                                  <a14:foregroundMark x1="25176" y1="87838" x2="25176" y2="35946"/>
                                  <a14:foregroundMark x1="11765" y1="18919" x2="16706" y2="22973"/>
                                  <a14:foregroundMark x1="16235" y1="40991" x2="13412" y2="50000"/>
                                  <a14:foregroundMark x1="92706" y1="62162" x2="93176" y2="87838"/>
                                  <a14:foregroundMark x1="89412" y1="54505" x2="90824" y2="52703"/>
                                  <a14:foregroundMark x1="90353" y1="40991" x2="90824" y2="39640"/>
                                  <a14:foregroundMark x1="29412" y1="53153" x2="30588" y2="52252"/>
                                  <a14:foregroundMark x1="29176" y1="65315" x2="30588" y2="62162"/>
                                  <a14:backgroundMark x1="7529" y1="65766" x2="7529" y2="65766"/>
                                  <a14:backgroundMark x1="18824" y1="54505" x2="4706" y2="83784"/>
                                  <a14:backgroundMark x1="3294" y1="64414" x2="16000" y2="82883"/>
                                  <a14:backgroundMark x1="16000" y1="82883" x2="10588" y2="63514"/>
                                  <a14:backgroundMark x1="20941" y1="12162" x2="22118" y2="36486"/>
                                  <a14:backgroundMark x1="22118" y1="51802" x2="21412" y2="45495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23562" y="1282692"/>
                      <a:ext cx="3238781" cy="1691787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sp>
                  <p:nvSpPr>
                    <p:cNvPr id="10" name="Arc 9">
                      <a:extLst>
                        <a:ext uri="{FF2B5EF4-FFF2-40B4-BE49-F238E27FC236}">
                          <a16:creationId xmlns:a16="http://schemas.microsoft.com/office/drawing/2014/main" id="{10FFEE39-02F7-377D-F22F-5321CB60C4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92313" y="1494657"/>
                      <a:ext cx="99392" cy="100955"/>
                    </a:xfrm>
                    <a:prstGeom prst="arc">
                      <a:avLst/>
                    </a:prstGeom>
                    <a:noFill/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LID4096"/>
                    </a:p>
                  </p:txBody>
                </p:sp>
              </p:grpSp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D83474FB-9DB2-42B0-C04D-2BB573042F3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131624" y="1968607"/>
                    <a:ext cx="143446" cy="20575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EEDC8A17-DCF4-FA25-8929-92C7386EA911}"/>
                    </a:ext>
                  </a:extLst>
                </p:cNvPr>
                <p:cNvGrpSpPr/>
                <p:nvPr/>
              </p:nvGrpSpPr>
              <p:grpSpPr>
                <a:xfrm>
                  <a:off x="3662343" y="1282692"/>
                  <a:ext cx="4903411" cy="1858407"/>
                  <a:chOff x="656784" y="3479153"/>
                  <a:chExt cx="4903411" cy="1858407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B569917E-B1D0-5C76-E498-61B4FE92B7D1}"/>
                      </a:ext>
                    </a:extLst>
                  </p:cNvPr>
                  <p:cNvGrpSpPr/>
                  <p:nvPr/>
                </p:nvGrpSpPr>
                <p:grpSpPr>
                  <a:xfrm>
                    <a:off x="656784" y="3479153"/>
                    <a:ext cx="4903411" cy="1858407"/>
                    <a:chOff x="656784" y="3479153"/>
                    <a:chExt cx="4903411" cy="1858407"/>
                  </a:xfrm>
                </p:grpSpPr>
                <p:pic>
                  <p:nvPicPr>
                    <p:cNvPr id="14" name="Picture 13">
                      <a:extLst>
                        <a:ext uri="{FF2B5EF4-FFF2-40B4-BE49-F238E27FC236}">
                          <a16:creationId xmlns:a16="http://schemas.microsoft.com/office/drawing/2014/main" id="{81DFE4E4-8C01-D352-94DE-FD2A3628938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9205" b="89540" l="1420" r="97476">
                                  <a14:foregroundMark x1="45223" y1="11968" x2="51420" y2="30962"/>
                                  <a14:foregroundMark x1="51420" y1="30962" x2="50946" y2="66527"/>
                                  <a14:foregroundMark x1="50946" y1="66527" x2="44807" y2="85629"/>
                                  <a14:foregroundMark x1="32521" y1="90061" x2="3001" y2="84316"/>
                                  <a14:foregroundMark x1="6625" y1="39749" x2="20820" y2="69038"/>
                                  <a14:foregroundMark x1="20820" y1="69038" x2="17823" y2="48117"/>
                                  <a14:foregroundMark x1="4259" y1="32218" x2="4890" y2="70293"/>
                                  <a14:foregroundMark x1="3144" y1="17992" x2="13407" y2="17992"/>
                                  <a14:foregroundMark x1="13407" y1="17992" x2="15142" y2="18410"/>
                                  <a14:foregroundMark x1="48265" y1="45188" x2="48580" y2="47699"/>
                                  <a14:foregroundMark x1="78398" y1="13546" x2="81388" y2="14226"/>
                                  <a14:foregroundMark x1="75698" y1="12932" x2="75792" y2="12953"/>
                                  <a14:foregroundMark x1="81388" y1="14226" x2="91640" y2="13808"/>
                                  <a14:foregroundMark x1="91640" y1="13808" x2="97003" y2="43933"/>
                                  <a14:foregroundMark x1="97003" y1="43933" x2="97160" y2="52821"/>
                                  <a14:foregroundMark x1="97160" y1="70945" x2="86751" y2="78661"/>
                                  <a14:foregroundMark x1="86751" y1="78661" x2="62303" y2="74895"/>
                                  <a14:foregroundMark x1="62303" y1="74895" x2="53943" y2="53975"/>
                                  <a14:foregroundMark x1="53943" y1="53975" x2="53312" y2="16318"/>
                                  <a14:foregroundMark x1="53312" y1="16318" x2="54002" y2="12658"/>
                                  <a14:foregroundMark x1="4101" y1="13808" x2="16562" y2="13389"/>
                                  <a14:foregroundMark x1="16562" y1="13389" x2="21609" y2="13808"/>
                                  <a14:foregroundMark x1="53943" y1="15481" x2="63880" y2="13808"/>
                                  <a14:foregroundMark x1="63880" y1="13808" x2="75868" y2="14226"/>
                                  <a14:foregroundMark x1="55678" y1="47280" x2="57571" y2="43933"/>
                                  <a14:foregroundMark x1="96372" y1="43096" x2="94953" y2="51464"/>
                                  <a14:foregroundMark x1="55363" y1="37657" x2="56782" y2="36402"/>
                                  <a14:foregroundMark x1="56151" y1="67782" x2="58517" y2="66527"/>
                                  <a14:foregroundMark x1="2839" y1="36402" x2="3470" y2="75314"/>
                                  <a14:foregroundMark x1="3470" y1="75314" x2="5521" y2="81172"/>
                                  <a14:foregroundMark x1="46688" y1="32636" x2="50000" y2="37238"/>
                                  <a14:backgroundMark x1="1577" y1="6276" x2="18297" y2="3766"/>
                                  <a14:backgroundMark x1="18297" y1="3766" x2="73436" y2="8102"/>
                                  <a14:backgroundMark x1="76814" y1="8368" x2="87224" y2="5021"/>
                                  <a14:backgroundMark x1="87224" y1="5021" x2="97161" y2="5021"/>
                                  <a14:backgroundMark x1="31861" y1="92887" x2="42744" y2="91632"/>
                                  <a14:backgroundMark x1="42744" y1="91632" x2="44322" y2="91632"/>
                                  <a14:backgroundMark x1="390" y1="50936" x2="315" y2="85774"/>
                                  <a14:backgroundMark x1="473" y1="12134" x2="420" y2="36677"/>
                                  <a14:backgroundMark x1="99842" y1="16318" x2="99842" y2="79079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l="52785" t="-482" r="225" b="482"/>
                    <a:stretch/>
                  </p:blipFill>
                  <p:spPr>
                    <a:xfrm>
                      <a:off x="3289858" y="3479153"/>
                      <a:ext cx="2270337" cy="1821338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15" name="Picture 14">
                      <a:extLst>
                        <a:ext uri="{FF2B5EF4-FFF2-40B4-BE49-F238E27FC236}">
                          <a16:creationId xmlns:a16="http://schemas.microsoft.com/office/drawing/2014/main" id="{744BF653-02CB-65D9-74D0-8A6988C5FB9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9205" b="89540" l="1420" r="97476">
                                  <a14:foregroundMark x1="45223" y1="11968" x2="51420" y2="30962"/>
                                  <a14:foregroundMark x1="51420" y1="30962" x2="50946" y2="66527"/>
                                  <a14:foregroundMark x1="50946" y1="66527" x2="44807" y2="85629"/>
                                  <a14:foregroundMark x1="32521" y1="90061" x2="3001" y2="84316"/>
                                  <a14:foregroundMark x1="6625" y1="39749" x2="20820" y2="69038"/>
                                  <a14:foregroundMark x1="20820" y1="69038" x2="17823" y2="48117"/>
                                  <a14:foregroundMark x1="4259" y1="32218" x2="4890" y2="70293"/>
                                  <a14:foregroundMark x1="3144" y1="17992" x2="13407" y2="17992"/>
                                  <a14:foregroundMark x1="13407" y1="17992" x2="15142" y2="18410"/>
                                  <a14:foregroundMark x1="48265" y1="45188" x2="48580" y2="47699"/>
                                  <a14:foregroundMark x1="78398" y1="13546" x2="81388" y2="14226"/>
                                  <a14:foregroundMark x1="75698" y1="12932" x2="75792" y2="12953"/>
                                  <a14:foregroundMark x1="81388" y1="14226" x2="91640" y2="13808"/>
                                  <a14:foregroundMark x1="91640" y1="13808" x2="97003" y2="43933"/>
                                  <a14:foregroundMark x1="97003" y1="43933" x2="97160" y2="52821"/>
                                  <a14:foregroundMark x1="97160" y1="70945" x2="86751" y2="78661"/>
                                  <a14:foregroundMark x1="86751" y1="78661" x2="62303" y2="74895"/>
                                  <a14:foregroundMark x1="62303" y1="74895" x2="53943" y2="53975"/>
                                  <a14:foregroundMark x1="53943" y1="53975" x2="53312" y2="16318"/>
                                  <a14:foregroundMark x1="53312" y1="16318" x2="54002" y2="12658"/>
                                  <a14:foregroundMark x1="4101" y1="13808" x2="16562" y2="13389"/>
                                  <a14:foregroundMark x1="16562" y1="13389" x2="21609" y2="13808"/>
                                  <a14:foregroundMark x1="53943" y1="15481" x2="63880" y2="13808"/>
                                  <a14:foregroundMark x1="63880" y1="13808" x2="75868" y2="14226"/>
                                  <a14:foregroundMark x1="55678" y1="47280" x2="57571" y2="43933"/>
                                  <a14:foregroundMark x1="96372" y1="43096" x2="94953" y2="51464"/>
                                  <a14:foregroundMark x1="55363" y1="37657" x2="56782" y2="36402"/>
                                  <a14:foregroundMark x1="56151" y1="67782" x2="58517" y2="66527"/>
                                  <a14:foregroundMark x1="2839" y1="36402" x2="3470" y2="75314"/>
                                  <a14:foregroundMark x1="3470" y1="75314" x2="5521" y2="81172"/>
                                  <a14:foregroundMark x1="46688" y1="32636" x2="50000" y2="37238"/>
                                  <a14:backgroundMark x1="1577" y1="6276" x2="18297" y2="3766"/>
                                  <a14:backgroundMark x1="18297" y1="3766" x2="73436" y2="8102"/>
                                  <a14:backgroundMark x1="76814" y1="8368" x2="87224" y2="5021"/>
                                  <a14:backgroundMark x1="87224" y1="5021" x2="97161" y2="5021"/>
                                  <a14:backgroundMark x1="31861" y1="92887" x2="42744" y2="91632"/>
                                  <a14:backgroundMark x1="42744" y1="91632" x2="44322" y2="91632"/>
                                  <a14:backgroundMark x1="390" y1="50936" x2="315" y2="85774"/>
                                  <a14:backgroundMark x1="473" y1="12134" x2="420" y2="36677"/>
                                  <a14:backgroundMark x1="99842" y1="16318" x2="99842" y2="79079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r="47491"/>
                    <a:stretch/>
                  </p:blipFill>
                  <p:spPr>
                    <a:xfrm>
                      <a:off x="656784" y="3516222"/>
                      <a:ext cx="2537004" cy="1821338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sp>
                  <p:nvSpPr>
                    <p:cNvPr id="16" name="Rectangle: Rounded Corners 15">
                      <a:extLst>
                        <a:ext uri="{FF2B5EF4-FFF2-40B4-BE49-F238E27FC236}">
                          <a16:creationId xmlns:a16="http://schemas.microsoft.com/office/drawing/2014/main" id="{900FF0E9-BD2E-3B72-746D-62B7B86C67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58236" y="4303065"/>
                      <a:ext cx="93600" cy="111600"/>
                    </a:xfrm>
                    <a:prstGeom prst="roundRect">
                      <a:avLst/>
                    </a:prstGeom>
                    <a:solidFill>
                      <a:srgbClr val="7E007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LID4096"/>
                    </a:p>
                  </p:txBody>
                </p:sp>
                <p:sp>
                  <p:nvSpPr>
                    <p:cNvPr id="17" name="Rectangle: Rounded Corners 16">
                      <a:extLst>
                        <a:ext uri="{FF2B5EF4-FFF2-40B4-BE49-F238E27FC236}">
                          <a16:creationId xmlns:a16="http://schemas.microsoft.com/office/drawing/2014/main" id="{1A4EA0F2-A88F-E4BF-F102-15601CDF9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24021" y="4298302"/>
                      <a:ext cx="93600" cy="111600"/>
                    </a:xfrm>
                    <a:prstGeom prst="roundRect">
                      <a:avLst/>
                    </a:prstGeom>
                    <a:solidFill>
                      <a:srgbClr val="7E007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LID4096"/>
                    </a:p>
                  </p:txBody>
                </p:sp>
                <p:cxnSp>
                  <p:nvCxnSpPr>
                    <p:cNvPr id="18" name="Straight Connector 17">
                      <a:extLst>
                        <a:ext uri="{FF2B5EF4-FFF2-40B4-BE49-F238E27FC236}">
                          <a16:creationId xmlns:a16="http://schemas.microsoft.com/office/drawing/2014/main" id="{2C96B5EF-0611-7273-FE94-AE6C8667BBBE}"/>
                        </a:ext>
                      </a:extLst>
                    </p:cNvPr>
                    <p:cNvCxnSpPr>
                      <a:stCxn id="16" idx="3"/>
                      <a:endCxn id="17" idx="1"/>
                    </p:cNvCxnSpPr>
                    <p:nvPr/>
                  </p:nvCxnSpPr>
                  <p:spPr>
                    <a:xfrm flipV="1">
                      <a:off x="3051836" y="4354102"/>
                      <a:ext cx="372185" cy="4763"/>
                    </a:xfrm>
                    <a:prstGeom prst="line">
                      <a:avLst/>
                    </a:prstGeom>
                    <a:ln w="12700">
                      <a:noFil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2F338C5B-1759-C237-AA6E-325DE6D901A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10000" b="90000" l="10000" r="90000">
                                  <a14:foregroundMark x1="79149" y1="15591" x2="80426" y2="17742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l="70237" b="61782"/>
                    <a:stretch/>
                  </p:blipFill>
                  <p:spPr>
                    <a:xfrm>
                      <a:off x="2912141" y="4030828"/>
                      <a:ext cx="219788" cy="223374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1E3F0AC6-8F24-DB60-B560-DBA05E9A7F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10000" b="90000" l="10000" r="90000">
                                  <a14:foregroundMark x1="79149" y1="15591" x2="80426" y2="17742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l="70237" b="61782"/>
                    <a:stretch/>
                  </p:blipFill>
                  <p:spPr>
                    <a:xfrm>
                      <a:off x="3382041" y="4030828"/>
                      <a:ext cx="219788" cy="223374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cxnSp>
                  <p:nvCxnSpPr>
                    <p:cNvPr id="21" name="Straight Connector 20">
                      <a:extLst>
                        <a:ext uri="{FF2B5EF4-FFF2-40B4-BE49-F238E27FC236}">
                          <a16:creationId xmlns:a16="http://schemas.microsoft.com/office/drawing/2014/main" id="{8F7396E4-9F3E-6948-168D-C939D614F6B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046044" y="4152147"/>
                      <a:ext cx="372185" cy="4763"/>
                    </a:xfrm>
                    <a:prstGeom prst="line">
                      <a:avLst/>
                    </a:prstGeom>
                    <a:ln w="12700">
                      <a:noFil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795C2B69-B888-DFB4-7C0C-640C256C7E43}"/>
                      </a:ext>
                    </a:extLst>
                  </p:cNvPr>
                  <p:cNvSpPr/>
                  <p:nvPr/>
                </p:nvSpPr>
                <p:spPr>
                  <a:xfrm>
                    <a:off x="2229411" y="4896188"/>
                    <a:ext cx="179079" cy="143447"/>
                  </a:xfrm>
                  <a:prstGeom prst="rect">
                    <a:avLst/>
                  </a:prstGeom>
                  <a:solidFill>
                    <a:srgbClr val="F6F6F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8999D62E-691B-2F15-3D4E-A8387C743523}"/>
                    </a:ext>
                  </a:extLst>
                </p:cNvPr>
                <p:cNvSpPr/>
                <p:nvPr/>
              </p:nvSpPr>
              <p:spPr>
                <a:xfrm>
                  <a:off x="3370373" y="2099148"/>
                  <a:ext cx="93600" cy="111600"/>
                </a:xfrm>
                <a:prstGeom prst="roundRect">
                  <a:avLst/>
                </a:prstGeom>
                <a:solidFill>
                  <a:srgbClr val="7E00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976ACAF-23A7-E87F-8307-293769B517BC}"/>
                    </a:ext>
                  </a:extLst>
                </p:cNvPr>
                <p:cNvSpPr/>
                <p:nvPr/>
              </p:nvSpPr>
              <p:spPr>
                <a:xfrm>
                  <a:off x="3842982" y="2094385"/>
                  <a:ext cx="93600" cy="111600"/>
                </a:xfrm>
                <a:prstGeom prst="roundRect">
                  <a:avLst/>
                </a:prstGeom>
                <a:solidFill>
                  <a:srgbClr val="7E00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DF94CA22-183A-21BE-B7CF-E15990E1070B}"/>
                    </a:ext>
                  </a:extLst>
                </p:cNvPr>
                <p:cNvCxnSpPr>
                  <a:stCxn id="29" idx="3"/>
                  <a:endCxn id="30" idx="1"/>
                </p:cNvCxnSpPr>
                <p:nvPr/>
              </p:nvCxnSpPr>
              <p:spPr>
                <a:xfrm flipV="1">
                  <a:off x="3463973" y="2150185"/>
                  <a:ext cx="379009" cy="4763"/>
                </a:xfrm>
                <a:prstGeom prst="line">
                  <a:avLst/>
                </a:prstGeom>
                <a:ln w="1270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1A7C0832-D173-CEEA-82C5-78666A188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>
                              <a14:foregroundMark x1="79149" y1="15591" x2="80426" y2="17742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70237" b="61782"/>
                <a:stretch/>
              </p:blipFill>
              <p:spPr>
                <a:xfrm>
                  <a:off x="3331102" y="1826911"/>
                  <a:ext cx="219788" cy="223374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E9D22C42-26BC-D8D0-E20F-736E7594A9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>
                              <a14:foregroundMark x1="79149" y1="15591" x2="80426" y2="17742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70237" b="61782"/>
                <a:stretch/>
              </p:blipFill>
              <p:spPr>
                <a:xfrm>
                  <a:off x="3807826" y="1833735"/>
                  <a:ext cx="219788" cy="223374"/>
                </a:xfrm>
                <a:prstGeom prst="rect">
                  <a:avLst/>
                </a:prstGeom>
                <a:ln>
                  <a:noFill/>
                </a:ln>
              </p:spPr>
            </p:pic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E5BFF5BC-1E79-8925-B277-AB7DE0827D2F}"/>
                    </a:ext>
                  </a:extLst>
                </p:cNvPr>
                <p:cNvCxnSpPr/>
                <p:nvPr/>
              </p:nvCxnSpPr>
              <p:spPr>
                <a:xfrm flipV="1">
                  <a:off x="3465005" y="1948230"/>
                  <a:ext cx="372185" cy="4763"/>
                </a:xfrm>
                <a:prstGeom prst="line">
                  <a:avLst/>
                </a:prstGeom>
                <a:ln w="1270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4C78214-16DB-8A74-73CD-8C524E397E3D}"/>
                  </a:ext>
                </a:extLst>
              </p:cNvPr>
              <p:cNvSpPr/>
              <p:nvPr/>
            </p:nvSpPr>
            <p:spPr>
              <a:xfrm>
                <a:off x="2021516" y="919011"/>
                <a:ext cx="8725524" cy="210253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BF99185-2395-B3C5-DE30-3367B256E69C}"/>
                </a:ext>
              </a:extLst>
            </p:cNvPr>
            <p:cNvCxnSpPr/>
            <p:nvPr/>
          </p:nvCxnSpPr>
          <p:spPr>
            <a:xfrm flipV="1">
              <a:off x="8195732" y="2023926"/>
              <a:ext cx="372185" cy="4763"/>
            </a:xfrm>
            <a:prstGeom prst="line">
              <a:avLst/>
            </a:prstGeom>
            <a:ln w="12700">
              <a:solidFill>
                <a:srgbClr val="7E0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E38385-6AAE-23A6-3CE8-ACBAA559B376}"/>
                </a:ext>
              </a:extLst>
            </p:cNvPr>
            <p:cNvCxnSpPr/>
            <p:nvPr/>
          </p:nvCxnSpPr>
          <p:spPr>
            <a:xfrm flipV="1">
              <a:off x="8189940" y="1821971"/>
              <a:ext cx="372185" cy="4763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4F82E8BF-926F-1743-9851-8AC03D739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7130" y="4110610"/>
            <a:ext cx="4027242" cy="262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9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4" grpId="0" animBg="1"/>
      <p:bldP spid="41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2533A-3972-89F1-4594-736C99BA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22/03/2024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A7C9E-7353-12B7-7368-CFD6E2C5B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7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4ECC8-E68A-0A61-9990-B2FE3E1BA02C}"/>
              </a:ext>
            </a:extLst>
          </p:cNvPr>
          <p:cNvSpPr txBox="1"/>
          <p:nvPr/>
        </p:nvSpPr>
        <p:spPr>
          <a:xfrm>
            <a:off x="604837" y="136525"/>
            <a:ext cx="8725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Methodology – First Step of</a:t>
            </a:r>
            <a:r>
              <a:rPr lang="zh-CN" alt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Challenge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4E3F4F6-2B7D-CB49-6DA2-5AF99ABD0832}"/>
              </a:ext>
            </a:extLst>
          </p:cNvPr>
          <p:cNvSpPr/>
          <p:nvPr/>
        </p:nvSpPr>
        <p:spPr>
          <a:xfrm>
            <a:off x="6574902" y="3979213"/>
            <a:ext cx="3596775" cy="1900047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0BD4AD-85F8-BE19-AD0E-8E9CC8504E8B}"/>
              </a:ext>
            </a:extLst>
          </p:cNvPr>
          <p:cNvSpPr/>
          <p:nvPr/>
        </p:nvSpPr>
        <p:spPr>
          <a:xfrm>
            <a:off x="6574901" y="3983324"/>
            <a:ext cx="3587835" cy="18959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ts val="1600"/>
              </a:lnSpc>
            </a:pPr>
            <a:endParaRPr lang="en-US" sz="1600" noProof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72E9FA-63C6-7E31-F04B-2AD352C07FC7}"/>
              </a:ext>
            </a:extLst>
          </p:cNvPr>
          <p:cNvSpPr txBox="1"/>
          <p:nvPr/>
        </p:nvSpPr>
        <p:spPr>
          <a:xfrm>
            <a:off x="6815787" y="4639920"/>
            <a:ext cx="3212816" cy="1108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40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 </a:t>
            </a:r>
            <a:r>
              <a:rPr lang="en-GB" sz="1400" b="1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Jupyter kernel </a:t>
            </a:r>
            <a:r>
              <a:rPr lang="en-GB" sz="140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is a programming language-specific engine that drives code execution in Jupyter notebooks.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5749550-0A11-DB7D-2F79-B7CE7E6CB57A}"/>
              </a:ext>
            </a:extLst>
          </p:cNvPr>
          <p:cNvGrpSpPr/>
          <p:nvPr/>
        </p:nvGrpSpPr>
        <p:grpSpPr>
          <a:xfrm>
            <a:off x="5395708" y="4588548"/>
            <a:ext cx="1184940" cy="743649"/>
            <a:chOff x="6674776" y="4681444"/>
            <a:chExt cx="1184940" cy="743649"/>
          </a:xfrm>
        </p:grpSpPr>
        <p:cxnSp>
          <p:nvCxnSpPr>
            <p:cNvPr id="1074" name="Straight Arrow Connector 1073">
              <a:extLst>
                <a:ext uri="{FF2B5EF4-FFF2-40B4-BE49-F238E27FC236}">
                  <a16:creationId xmlns:a16="http://schemas.microsoft.com/office/drawing/2014/main" id="{1B105BA1-E7D0-2822-75FA-B25844F37340}"/>
                </a:ext>
              </a:extLst>
            </p:cNvPr>
            <p:cNvCxnSpPr>
              <a:cxnSpLocks/>
            </p:cNvCxnSpPr>
            <p:nvPr/>
          </p:nvCxnSpPr>
          <p:spPr>
            <a:xfrm>
              <a:off x="6678304" y="5042151"/>
              <a:ext cx="116672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A4C1AE-5D2E-663D-C5E7-E255EF304906}"/>
                </a:ext>
              </a:extLst>
            </p:cNvPr>
            <p:cNvSpPr txBox="1"/>
            <p:nvPr/>
          </p:nvSpPr>
          <p:spPr>
            <a:xfrm>
              <a:off x="6674776" y="4681444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E</a:t>
              </a:r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xecuted </a:t>
              </a:r>
              <a:endParaRPr lang="LID4096" sz="1600" dirty="0">
                <a:solidFill>
                  <a:schemeClr val="accent1">
                    <a:lumMod val="7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FCC39B6-3CE1-0F7D-62A0-D35E4A7DE4EB}"/>
                </a:ext>
              </a:extLst>
            </p:cNvPr>
            <p:cNvSpPr txBox="1"/>
            <p:nvPr/>
          </p:nvSpPr>
          <p:spPr>
            <a:xfrm>
              <a:off x="6943073" y="5086539"/>
              <a:ext cx="6687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W</a:t>
              </a:r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ith</a:t>
              </a:r>
              <a:endParaRPr lang="LID4096" sz="1600" dirty="0">
                <a:solidFill>
                  <a:schemeClr val="accent1">
                    <a:lumMod val="7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D76D53F0-912C-EFFB-27CE-043BD8AD1B6D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5272109" y="2323331"/>
            <a:ext cx="1452566" cy="1079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68BDC6E-2E2C-2C4F-ACF1-DEB9B04D3EB1}"/>
              </a:ext>
            </a:extLst>
          </p:cNvPr>
          <p:cNvGrpSpPr/>
          <p:nvPr/>
        </p:nvGrpSpPr>
        <p:grpSpPr>
          <a:xfrm>
            <a:off x="6724675" y="2037368"/>
            <a:ext cx="4579624" cy="571925"/>
            <a:chOff x="5938157" y="1624953"/>
            <a:chExt cx="2569464" cy="94861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8CB5AF0-0A94-74FD-AF01-95AFE4AD5907}"/>
                </a:ext>
              </a:extLst>
            </p:cNvPr>
            <p:cNvSpPr/>
            <p:nvPr/>
          </p:nvSpPr>
          <p:spPr>
            <a:xfrm rot="360000">
              <a:off x="6707485" y="2120155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1D9F885-137D-6989-E8FF-2688CBA6F28A}"/>
                </a:ext>
              </a:extLst>
            </p:cNvPr>
            <p:cNvGrpSpPr/>
            <p:nvPr/>
          </p:nvGrpSpPr>
          <p:grpSpPr>
            <a:xfrm>
              <a:off x="5938157" y="1624953"/>
              <a:ext cx="2569464" cy="948610"/>
              <a:chOff x="5921828" y="3217979"/>
              <a:chExt cx="2569464" cy="948610"/>
            </a:xfrm>
            <a:effectLst/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9D01E76-ED1C-E2EA-C112-4CF22C678FE7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How to run </a:t>
                </a:r>
                <a:r>
                  <a:rPr lang="en-US" sz="1600" b="1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Java-based</a:t>
                </a:r>
                <a:r>
                  <a:rPr lang="en-US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ImageJ in Jupyterlab? 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B78AE2-2C59-79C1-7F63-FD4B1CDCB5A5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</p:txBody>
          </p:sp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BA4CA130-33BB-3C10-6D17-3BC30B65A529}"/>
              </a:ext>
            </a:extLst>
          </p:cNvPr>
          <p:cNvSpPr txBox="1"/>
          <p:nvPr/>
        </p:nvSpPr>
        <p:spPr>
          <a:xfrm>
            <a:off x="6686637" y="1687738"/>
            <a:ext cx="1101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First step</a:t>
            </a:r>
            <a:endParaRPr lang="LID4096" sz="1600" dirty="0">
              <a:solidFill>
                <a:schemeClr val="accent4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E25EEC88-194B-2A09-2CBF-62672F83C860}"/>
              </a:ext>
            </a:extLst>
          </p:cNvPr>
          <p:cNvSpPr txBox="1"/>
          <p:nvPr/>
        </p:nvSpPr>
        <p:spPr>
          <a:xfrm>
            <a:off x="478450" y="1698510"/>
            <a:ext cx="1237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Challenge</a:t>
            </a:r>
            <a:endParaRPr lang="LID4096" sz="1600" dirty="0">
              <a:solidFill>
                <a:schemeClr val="accent4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38" name="Picture 1037">
            <a:extLst>
              <a:ext uri="{FF2B5EF4-FFF2-40B4-BE49-F238E27FC236}">
                <a16:creationId xmlns:a16="http://schemas.microsoft.com/office/drawing/2014/main" id="{F2F677A6-F814-7D0C-6EC2-E1B96B8E2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435" y="3956006"/>
            <a:ext cx="3635836" cy="601202"/>
          </a:xfrm>
          <a:prstGeom prst="rect">
            <a:avLst/>
          </a:prstGeom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9D6A059-288E-E0EA-9BC3-DC956BEF5548}"/>
              </a:ext>
            </a:extLst>
          </p:cNvPr>
          <p:cNvSpPr/>
          <p:nvPr/>
        </p:nvSpPr>
        <p:spPr>
          <a:xfrm>
            <a:off x="1628061" y="4628547"/>
            <a:ext cx="3746855" cy="551255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ts val="1600"/>
              </a:lnSpc>
            </a:pPr>
            <a:r>
              <a:rPr lang="en-US" noProof="1">
                <a:solidFill>
                  <a:schemeClr val="accent4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ImageJ</a:t>
            </a:r>
            <a:r>
              <a:rPr lang="en-US" noProof="1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 Textual Source Code</a:t>
            </a:r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101ACB80-CC7C-39BC-0EB1-5EACCDC8D34E}"/>
              </a:ext>
            </a:extLst>
          </p:cNvPr>
          <p:cNvSpPr/>
          <p:nvPr/>
        </p:nvSpPr>
        <p:spPr>
          <a:xfrm>
            <a:off x="1038225" y="3615079"/>
            <a:ext cx="9678517" cy="2678760"/>
          </a:xfrm>
          <a:prstGeom prst="rect">
            <a:avLst/>
          </a:prstGeom>
          <a:noFill/>
          <a:ln w="28575">
            <a:solidFill>
              <a:srgbClr val="E5A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33FFB17C-4B84-C471-8A09-C86D01C7071D}"/>
              </a:ext>
            </a:extLst>
          </p:cNvPr>
          <p:cNvCxnSpPr>
            <a:cxnSpLocks/>
          </p:cNvCxnSpPr>
          <p:nvPr/>
        </p:nvCxnSpPr>
        <p:spPr>
          <a:xfrm flipH="1">
            <a:off x="1131844" y="2609293"/>
            <a:ext cx="5592831" cy="951396"/>
          </a:xfrm>
          <a:prstGeom prst="line">
            <a:avLst/>
          </a:prstGeom>
          <a:ln w="19050">
            <a:solidFill>
              <a:srgbClr val="E5AC00"/>
            </a:solidFill>
            <a:prstDash val="lg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F0621746-8165-A2F7-69CA-9900BF5A89BE}"/>
              </a:ext>
            </a:extLst>
          </p:cNvPr>
          <p:cNvCxnSpPr>
            <a:cxnSpLocks/>
          </p:cNvCxnSpPr>
          <p:nvPr/>
        </p:nvCxnSpPr>
        <p:spPr>
          <a:xfrm flipH="1">
            <a:off x="10716742" y="2600339"/>
            <a:ext cx="587557" cy="1014740"/>
          </a:xfrm>
          <a:prstGeom prst="line">
            <a:avLst/>
          </a:prstGeom>
          <a:ln w="12700">
            <a:solidFill>
              <a:srgbClr val="E5AC00"/>
            </a:solidFill>
            <a:prstDash val="lg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A3E00AFA-F207-D9CC-2193-03130331149E}"/>
              </a:ext>
            </a:extLst>
          </p:cNvPr>
          <p:cNvGrpSpPr/>
          <p:nvPr/>
        </p:nvGrpSpPr>
        <p:grpSpPr>
          <a:xfrm>
            <a:off x="1612681" y="3835855"/>
            <a:ext cx="3783026" cy="2540104"/>
            <a:chOff x="10893127" y="4533669"/>
            <a:chExt cx="3746854" cy="2468765"/>
          </a:xfrm>
        </p:grpSpPr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72607382-5DD9-6F30-15D6-D5E55B45D8C8}"/>
                </a:ext>
              </a:extLst>
            </p:cNvPr>
            <p:cNvSpPr/>
            <p:nvPr/>
          </p:nvSpPr>
          <p:spPr>
            <a:xfrm>
              <a:off x="10893127" y="4533669"/>
              <a:ext cx="3746854" cy="2279953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ts val="1600"/>
                </a:lnSpc>
              </a:pPr>
              <a:endParaRPr lang="en-US" sz="1600" noProof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C177854C-95CC-F32B-1E10-88EC6D19D4AA}"/>
                </a:ext>
              </a:extLst>
            </p:cNvPr>
            <p:cNvSpPr/>
            <p:nvPr/>
          </p:nvSpPr>
          <p:spPr>
            <a:xfrm>
              <a:off x="10893127" y="4533670"/>
              <a:ext cx="3746854" cy="571925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noProof="1">
                  <a:solidFill>
                    <a:schemeClr val="accent4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ImageJ</a:t>
              </a:r>
              <a:r>
                <a:rPr lang="en-US" noProof="1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 Textual Source Code</a:t>
              </a:r>
            </a:p>
          </p:txBody>
        </p:sp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F635B451-F5C9-9F71-7875-8B63FCFAF557}"/>
                </a:ext>
              </a:extLst>
            </p:cNvPr>
            <p:cNvSpPr txBox="1"/>
            <p:nvPr/>
          </p:nvSpPr>
          <p:spPr>
            <a:xfrm>
              <a:off x="11092145" y="5167754"/>
              <a:ext cx="3511387" cy="1834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GB" sz="1400" dirty="0"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Via </a:t>
              </a:r>
              <a:r>
                <a:rPr lang="en-GB" sz="1400" b="1" dirty="0"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Image Gateway, </a:t>
              </a:r>
              <a:r>
                <a:rPr lang="en-GB" sz="1400" dirty="0"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we can get access to ImageJ API</a:t>
              </a:r>
            </a:p>
            <a:p>
              <a:pPr>
                <a:lnSpc>
                  <a:spcPct val="120000"/>
                </a:lnSpc>
              </a:pPr>
              <a:r>
                <a:rPr lang="en-GB" sz="1400" dirty="0"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- </a:t>
              </a:r>
              <a:r>
                <a:rPr lang="en-US" sz="1400" dirty="0"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By </a:t>
              </a:r>
              <a:r>
                <a:rPr lang="en-GB" sz="1400" dirty="0"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Loading ImageJ Library from remote Maven repository</a:t>
              </a:r>
            </a:p>
            <a:p>
              <a:pPr>
                <a:lnSpc>
                  <a:spcPct val="120000"/>
                </a:lnSpc>
              </a:pPr>
              <a:r>
                <a:rPr lang="en-GB" sz="1400" dirty="0"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- with </a:t>
              </a:r>
              <a:r>
                <a:rPr lang="en-GB" sz="1400" b="1" dirty="0"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%classpath </a:t>
              </a:r>
              <a:r>
                <a:rPr lang="en-GB" sz="1400" dirty="0"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add mvn net.imagej </a:t>
              </a:r>
              <a:r>
                <a:rPr lang="en-GB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[9]</a:t>
              </a:r>
              <a:endParaRPr lang="en-GB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GB" sz="1400" u="none" strike="noStrike" dirty="0">
                  <a:solidFill>
                    <a:schemeClr val="bg1"/>
                  </a:solidFill>
                  <a:effectLst/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</a:t>
              </a:r>
            </a:p>
          </p:txBody>
        </p:sp>
      </p:grp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FD715B8E-6552-4DD1-EC34-46520F13BF46}"/>
              </a:ext>
            </a:extLst>
          </p:cNvPr>
          <p:cNvGrpSpPr/>
          <p:nvPr/>
        </p:nvGrpSpPr>
        <p:grpSpPr>
          <a:xfrm>
            <a:off x="518331" y="2040984"/>
            <a:ext cx="4753778" cy="532425"/>
            <a:chOff x="5938157" y="1835974"/>
            <a:chExt cx="2569464" cy="739058"/>
          </a:xfrm>
        </p:grpSpPr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16D8F840-31B7-DDEC-7755-DE70072C4840}"/>
                </a:ext>
              </a:extLst>
            </p:cNvPr>
            <p:cNvSpPr/>
            <p:nvPr/>
          </p:nvSpPr>
          <p:spPr>
            <a:xfrm rot="360000">
              <a:off x="6707485" y="2129342"/>
              <a:ext cx="1597589" cy="144894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4F036D3F-94EB-811C-1319-CB51FBA765D8}"/>
                </a:ext>
              </a:extLst>
            </p:cNvPr>
            <p:cNvGrpSpPr/>
            <p:nvPr/>
          </p:nvGrpSpPr>
          <p:grpSpPr>
            <a:xfrm>
              <a:off x="5938157" y="1835974"/>
              <a:ext cx="2569464" cy="739058"/>
              <a:chOff x="5921828" y="3429000"/>
              <a:chExt cx="2569464" cy="739058"/>
            </a:xfrm>
            <a:effectLst/>
          </p:grpSpPr>
          <p:sp>
            <p:nvSpPr>
              <p:cNvPr id="1086" name="Rectangle 1085">
                <a:extLst>
                  <a:ext uri="{FF2B5EF4-FFF2-40B4-BE49-F238E27FC236}">
                    <a16:creationId xmlns:a16="http://schemas.microsoft.com/office/drawing/2014/main" id="{26BF7159-50AF-15D1-3E44-1DD7B754D1DC}"/>
                  </a:ext>
                </a:extLst>
              </p:cNvPr>
              <p:cNvSpPr/>
              <p:nvPr/>
            </p:nvSpPr>
            <p:spPr>
              <a:xfrm>
                <a:off x="5921828" y="3429002"/>
                <a:ext cx="2569464" cy="73905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How do we integrate </a:t>
                </a:r>
                <a:r>
                  <a:rPr lang="en-GB" sz="1600" b="1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Java-based</a:t>
                </a:r>
                <a:r>
                  <a:rPr lang="en-GB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ImageJ/Fiji into </a:t>
                </a:r>
                <a:r>
                  <a:rPr lang="en-GB" sz="1600" b="1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Python-based</a:t>
                </a:r>
                <a:r>
                  <a:rPr lang="en-GB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Chaldene</a:t>
                </a:r>
                <a:r>
                  <a:rPr lang="zh-CN" altLang="en-US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？</a:t>
                </a:r>
                <a:endParaRPr lang="en-US" noProof="1">
                  <a:solidFill>
                    <a:schemeClr val="bg2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87" name="Rectangle 1086">
                <a:extLst>
                  <a:ext uri="{FF2B5EF4-FFF2-40B4-BE49-F238E27FC236}">
                    <a16:creationId xmlns:a16="http://schemas.microsoft.com/office/drawing/2014/main" id="{B6F2AF22-FAD0-2F13-5EB9-2883E2CEA896}"/>
                  </a:ext>
                </a:extLst>
              </p:cNvPr>
              <p:cNvSpPr/>
              <p:nvPr/>
            </p:nvSpPr>
            <p:spPr>
              <a:xfrm>
                <a:off x="5921828" y="3429000"/>
                <a:ext cx="331610" cy="739056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227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4" grpId="0" animBg="1"/>
      <p:bldP spid="41" grpId="0"/>
      <p:bldP spid="1030" grpId="0"/>
      <p:bldP spid="1039" grpId="0" animBg="1"/>
      <p:bldP spid="106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>
            <a:extLst>
              <a:ext uri="{FF2B5EF4-FFF2-40B4-BE49-F238E27FC236}">
                <a16:creationId xmlns:a16="http://schemas.microsoft.com/office/drawing/2014/main" id="{530F75B0-EFA6-47AC-A86C-636711842691}"/>
              </a:ext>
            </a:extLst>
          </p:cNvPr>
          <p:cNvGrpSpPr/>
          <p:nvPr/>
        </p:nvGrpSpPr>
        <p:grpSpPr>
          <a:xfrm>
            <a:off x="3389332" y="3205281"/>
            <a:ext cx="2285134" cy="551054"/>
            <a:chOff x="5938157" y="2023976"/>
            <a:chExt cx="2569465" cy="551054"/>
          </a:xfrm>
          <a:solidFill>
            <a:schemeClr val="accent4"/>
          </a:solidFill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E8787FE8-6251-459A-8F8A-DEF2499F76B4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B2054200-A436-4C5E-9C5C-FDB345D545BE}"/>
                </a:ext>
              </a:extLst>
            </p:cNvPr>
            <p:cNvGrpSpPr/>
            <p:nvPr/>
          </p:nvGrpSpPr>
          <p:grpSpPr>
            <a:xfrm>
              <a:off x="5938157" y="2023976"/>
              <a:ext cx="2569465" cy="551054"/>
              <a:chOff x="5921828" y="3617002"/>
              <a:chExt cx="2569465" cy="551054"/>
            </a:xfrm>
            <a:grpFill/>
            <a:effectLst/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7A3E35A4-864E-4038-885F-779426E123E9}"/>
                  </a:ext>
                </a:extLst>
              </p:cNvPr>
              <p:cNvSpPr/>
              <p:nvPr/>
            </p:nvSpPr>
            <p:spPr>
              <a:xfrm>
                <a:off x="5921829" y="3617002"/>
                <a:ext cx="2569464" cy="55105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sz="1600" noProof="1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Check Jupyter Kernel</a:t>
                </a: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3E7D7B48-3074-4586-828A-0EFE293829DC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A2774AEF-B9EB-472B-95DF-9B0078605672}"/>
              </a:ext>
            </a:extLst>
          </p:cNvPr>
          <p:cNvGrpSpPr/>
          <p:nvPr/>
        </p:nvGrpSpPr>
        <p:grpSpPr>
          <a:xfrm>
            <a:off x="254176" y="2992467"/>
            <a:ext cx="2740163" cy="948610"/>
            <a:chOff x="5938157" y="1624953"/>
            <a:chExt cx="2569464" cy="948610"/>
          </a:xfrm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D968C6E-E336-464E-8B46-B103A520A870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C2FBAF8-19E1-4015-B8B4-1778DF24E7D7}"/>
                </a:ext>
              </a:extLst>
            </p:cNvPr>
            <p:cNvGrpSpPr/>
            <p:nvPr/>
          </p:nvGrpSpPr>
          <p:grpSpPr>
            <a:xfrm>
              <a:off x="5938157" y="1624953"/>
              <a:ext cx="2569464" cy="948610"/>
              <a:chOff x="5921828" y="3217979"/>
              <a:chExt cx="2569464" cy="948610"/>
            </a:xfrm>
            <a:effectLst/>
          </p:grpSpPr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9F6DABB4-60A2-46DC-9F66-382B29C24783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How to run </a:t>
                </a:r>
                <a:r>
                  <a:rPr lang="en-US" sz="1600" b="1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Java-based</a:t>
                </a:r>
                <a:r>
                  <a:rPr lang="en-US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ImageJ in Jupyterlab? </a:t>
                </a: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8BE43649-A2F9-4268-8E52-7E8BEDA0B0FA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55D7A2-8A2E-925F-D515-B35C71EBCD96}"/>
              </a:ext>
            </a:extLst>
          </p:cNvPr>
          <p:cNvSpPr txBox="1"/>
          <p:nvPr/>
        </p:nvSpPr>
        <p:spPr>
          <a:xfrm>
            <a:off x="604837" y="136525"/>
            <a:ext cx="8725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Methodology – Java Execution in JupyterLab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7831C36-3D8C-3C40-FA52-31AF3EE602DE}"/>
              </a:ext>
            </a:extLst>
          </p:cNvPr>
          <p:cNvGrpSpPr/>
          <p:nvPr/>
        </p:nvGrpSpPr>
        <p:grpSpPr>
          <a:xfrm>
            <a:off x="-971073" y="154481"/>
            <a:ext cx="713974" cy="658680"/>
            <a:chOff x="10590429" y="5287534"/>
            <a:chExt cx="713975" cy="658680"/>
          </a:xfrm>
        </p:grpSpPr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9A2C7D6E-5790-5E4E-EBEF-F3D4C6C332EA}"/>
                </a:ext>
              </a:extLst>
            </p:cNvPr>
            <p:cNvSpPr/>
            <p:nvPr/>
          </p:nvSpPr>
          <p:spPr>
            <a:xfrm flipH="1">
              <a:off x="10590429" y="5287534"/>
              <a:ext cx="713975" cy="65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600" extrusionOk="0">
                  <a:moveTo>
                    <a:pt x="13671" y="21600"/>
                  </a:moveTo>
                  <a:lnTo>
                    <a:pt x="7537" y="21600"/>
                  </a:lnTo>
                  <a:cubicBezTo>
                    <a:pt x="5938" y="21600"/>
                    <a:pt x="4484" y="20669"/>
                    <a:pt x="3670" y="19129"/>
                  </a:cubicBezTo>
                  <a:lnTo>
                    <a:pt x="589" y="13255"/>
                  </a:lnTo>
                  <a:cubicBezTo>
                    <a:pt x="-196" y="11747"/>
                    <a:pt x="-196" y="9853"/>
                    <a:pt x="589" y="8345"/>
                  </a:cubicBezTo>
                  <a:lnTo>
                    <a:pt x="3670" y="2471"/>
                  </a:lnTo>
                  <a:cubicBezTo>
                    <a:pt x="4455" y="963"/>
                    <a:pt x="5938" y="0"/>
                    <a:pt x="7537" y="0"/>
                  </a:cubicBezTo>
                  <a:lnTo>
                    <a:pt x="13671" y="0"/>
                  </a:lnTo>
                  <a:cubicBezTo>
                    <a:pt x="15270" y="0"/>
                    <a:pt x="16724" y="931"/>
                    <a:pt x="17538" y="2471"/>
                  </a:cubicBezTo>
                  <a:lnTo>
                    <a:pt x="20619" y="8345"/>
                  </a:lnTo>
                  <a:cubicBezTo>
                    <a:pt x="21404" y="9853"/>
                    <a:pt x="21404" y="11747"/>
                    <a:pt x="20619" y="13255"/>
                  </a:cubicBezTo>
                  <a:lnTo>
                    <a:pt x="17538" y="19129"/>
                  </a:lnTo>
                  <a:cubicBezTo>
                    <a:pt x="16724" y="20669"/>
                    <a:pt x="15270" y="21600"/>
                    <a:pt x="13671" y="21600"/>
                  </a:cubicBezTo>
                  <a:close/>
                  <a:moveTo>
                    <a:pt x="7537" y="1637"/>
                  </a:moveTo>
                  <a:cubicBezTo>
                    <a:pt x="6461" y="1637"/>
                    <a:pt x="5473" y="2279"/>
                    <a:pt x="4950" y="3306"/>
                  </a:cubicBezTo>
                  <a:lnTo>
                    <a:pt x="1868" y="9179"/>
                  </a:lnTo>
                  <a:cubicBezTo>
                    <a:pt x="1345" y="10206"/>
                    <a:pt x="1345" y="11458"/>
                    <a:pt x="1868" y="12485"/>
                  </a:cubicBezTo>
                  <a:lnTo>
                    <a:pt x="4950" y="18358"/>
                  </a:lnTo>
                  <a:cubicBezTo>
                    <a:pt x="5473" y="19385"/>
                    <a:pt x="6490" y="20027"/>
                    <a:pt x="7537" y="20027"/>
                  </a:cubicBezTo>
                  <a:lnTo>
                    <a:pt x="13671" y="20027"/>
                  </a:lnTo>
                  <a:cubicBezTo>
                    <a:pt x="14747" y="20027"/>
                    <a:pt x="15735" y="19385"/>
                    <a:pt x="16258" y="18358"/>
                  </a:cubicBezTo>
                  <a:lnTo>
                    <a:pt x="19340" y="12485"/>
                  </a:lnTo>
                  <a:cubicBezTo>
                    <a:pt x="19863" y="11458"/>
                    <a:pt x="19863" y="10206"/>
                    <a:pt x="19340" y="9179"/>
                  </a:cubicBezTo>
                  <a:lnTo>
                    <a:pt x="16258" y="3306"/>
                  </a:lnTo>
                  <a:cubicBezTo>
                    <a:pt x="15735" y="2279"/>
                    <a:pt x="14718" y="1637"/>
                    <a:pt x="13671" y="1637"/>
                  </a:cubicBezTo>
                  <a:lnTo>
                    <a:pt x="7537" y="163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38" name="Graphic 37" descr="Checkmark with solid fill">
              <a:extLst>
                <a:ext uri="{FF2B5EF4-FFF2-40B4-BE49-F238E27FC236}">
                  <a16:creationId xmlns:a16="http://schemas.microsoft.com/office/drawing/2014/main" id="{FFB68364-BB22-9341-6899-D94A73011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51298" y="5420756"/>
              <a:ext cx="392237" cy="39223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28AEA24-2663-5B8E-FDB3-6F63D02EEB93}"/>
              </a:ext>
            </a:extLst>
          </p:cNvPr>
          <p:cNvGrpSpPr/>
          <p:nvPr/>
        </p:nvGrpSpPr>
        <p:grpSpPr>
          <a:xfrm>
            <a:off x="-810204" y="2584772"/>
            <a:ext cx="388062" cy="358004"/>
            <a:chOff x="10590422" y="3525970"/>
            <a:chExt cx="713982" cy="658680"/>
          </a:xfrm>
        </p:grpSpPr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C4B26B1D-967C-2BF9-CF56-2255D851799C}"/>
                </a:ext>
              </a:extLst>
            </p:cNvPr>
            <p:cNvSpPr/>
            <p:nvPr/>
          </p:nvSpPr>
          <p:spPr>
            <a:xfrm>
              <a:off x="10590422" y="3525970"/>
              <a:ext cx="713982" cy="65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600" extrusionOk="0">
                  <a:moveTo>
                    <a:pt x="13671" y="21600"/>
                  </a:moveTo>
                  <a:lnTo>
                    <a:pt x="7537" y="21600"/>
                  </a:lnTo>
                  <a:cubicBezTo>
                    <a:pt x="5938" y="21600"/>
                    <a:pt x="4484" y="20669"/>
                    <a:pt x="3670" y="19129"/>
                  </a:cubicBezTo>
                  <a:lnTo>
                    <a:pt x="589" y="13255"/>
                  </a:lnTo>
                  <a:cubicBezTo>
                    <a:pt x="-196" y="11747"/>
                    <a:pt x="-196" y="9853"/>
                    <a:pt x="589" y="8345"/>
                  </a:cubicBezTo>
                  <a:lnTo>
                    <a:pt x="3670" y="2471"/>
                  </a:lnTo>
                  <a:cubicBezTo>
                    <a:pt x="4455" y="963"/>
                    <a:pt x="5938" y="0"/>
                    <a:pt x="7537" y="0"/>
                  </a:cubicBezTo>
                  <a:lnTo>
                    <a:pt x="13671" y="0"/>
                  </a:lnTo>
                  <a:cubicBezTo>
                    <a:pt x="15270" y="0"/>
                    <a:pt x="16724" y="931"/>
                    <a:pt x="17538" y="2471"/>
                  </a:cubicBezTo>
                  <a:lnTo>
                    <a:pt x="20619" y="8345"/>
                  </a:lnTo>
                  <a:cubicBezTo>
                    <a:pt x="21404" y="9853"/>
                    <a:pt x="21404" y="11747"/>
                    <a:pt x="20619" y="13255"/>
                  </a:cubicBezTo>
                  <a:lnTo>
                    <a:pt x="17538" y="19129"/>
                  </a:lnTo>
                  <a:cubicBezTo>
                    <a:pt x="16724" y="20669"/>
                    <a:pt x="15270" y="21600"/>
                    <a:pt x="13671" y="21600"/>
                  </a:cubicBezTo>
                  <a:close/>
                  <a:moveTo>
                    <a:pt x="7537" y="1637"/>
                  </a:moveTo>
                  <a:cubicBezTo>
                    <a:pt x="6461" y="1637"/>
                    <a:pt x="5473" y="2279"/>
                    <a:pt x="4950" y="3306"/>
                  </a:cubicBezTo>
                  <a:lnTo>
                    <a:pt x="1868" y="9179"/>
                  </a:lnTo>
                  <a:cubicBezTo>
                    <a:pt x="1345" y="10206"/>
                    <a:pt x="1345" y="11458"/>
                    <a:pt x="1868" y="12485"/>
                  </a:cubicBezTo>
                  <a:lnTo>
                    <a:pt x="4950" y="18358"/>
                  </a:lnTo>
                  <a:cubicBezTo>
                    <a:pt x="5473" y="19385"/>
                    <a:pt x="6490" y="20027"/>
                    <a:pt x="7537" y="20027"/>
                  </a:cubicBezTo>
                  <a:lnTo>
                    <a:pt x="13671" y="20027"/>
                  </a:lnTo>
                  <a:cubicBezTo>
                    <a:pt x="14747" y="20027"/>
                    <a:pt x="15735" y="19385"/>
                    <a:pt x="16258" y="18358"/>
                  </a:cubicBezTo>
                  <a:lnTo>
                    <a:pt x="19340" y="12485"/>
                  </a:lnTo>
                  <a:cubicBezTo>
                    <a:pt x="19863" y="11458"/>
                    <a:pt x="19863" y="10206"/>
                    <a:pt x="19340" y="9179"/>
                  </a:cubicBezTo>
                  <a:lnTo>
                    <a:pt x="16258" y="3306"/>
                  </a:lnTo>
                  <a:cubicBezTo>
                    <a:pt x="15735" y="2279"/>
                    <a:pt x="14718" y="1637"/>
                    <a:pt x="13671" y="1637"/>
                  </a:cubicBezTo>
                  <a:lnTo>
                    <a:pt x="7537" y="16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noFill/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41" name="Graphic 40" descr="Close with solid fill">
              <a:extLst>
                <a:ext uri="{FF2B5EF4-FFF2-40B4-BE49-F238E27FC236}">
                  <a16:creationId xmlns:a16="http://schemas.microsoft.com/office/drawing/2014/main" id="{F872A1A3-9F8A-D6F7-D449-7B28E631C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751295" y="3659192"/>
              <a:ext cx="392237" cy="3922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7E6A529-5CBC-CD33-6188-6BB357EE8AF5}"/>
              </a:ext>
            </a:extLst>
          </p:cNvPr>
          <p:cNvGrpSpPr/>
          <p:nvPr/>
        </p:nvGrpSpPr>
        <p:grpSpPr>
          <a:xfrm>
            <a:off x="6679524" y="2531561"/>
            <a:ext cx="2495550" cy="615484"/>
            <a:chOff x="5938157" y="2023976"/>
            <a:chExt cx="2569464" cy="551054"/>
          </a:xfrm>
          <a:solidFill>
            <a:schemeClr val="accent4"/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ADEB51E-E168-A6C1-774C-E4977A92FA8C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243C1EF-1AAA-AE41-F88E-6F2ABB03D95C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8DC6FEA-9484-D348-407B-1A7C4AEB3FFC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GB" sz="1600" u="none" strike="noStrike" dirty="0">
                    <a:solidFill>
                      <a:schemeClr val="bg2">
                        <a:lumMod val="25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Java Kernel :  Ganymede</a:t>
                </a:r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[6]</a:t>
                </a:r>
                <a:endParaRPr lang="en-US" sz="1600" noProof="1">
                  <a:solidFill>
                    <a:schemeClr val="bg2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F2ABD5D-D167-C905-BA33-69DEC5FCE210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FD99CB9-4CE0-84D8-AB53-0E107372253E}"/>
              </a:ext>
            </a:extLst>
          </p:cNvPr>
          <p:cNvGrpSpPr/>
          <p:nvPr/>
        </p:nvGrpSpPr>
        <p:grpSpPr>
          <a:xfrm>
            <a:off x="6679524" y="1750555"/>
            <a:ext cx="2495550" cy="551054"/>
            <a:chOff x="5938157" y="2023976"/>
            <a:chExt cx="2569464" cy="551054"/>
          </a:xfrm>
          <a:solidFill>
            <a:schemeClr val="accent4"/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D7FE37E-4E14-5884-2855-139C20D039A6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98FEF59-7CE3-663B-975D-CE28B1E0D9EA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82ED5FF-826D-90D8-A858-E2DCA2B29052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GB" sz="1600" u="none" strike="noStrike" dirty="0">
                    <a:solidFill>
                      <a:schemeClr val="bg2">
                        <a:lumMod val="25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Default IPython kernel </a:t>
                </a:r>
                <a:endParaRPr lang="en-US" sz="1600" noProof="1">
                  <a:solidFill>
                    <a:schemeClr val="bg2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613CA9C-E3FF-3468-A588-B019DC8AEC2E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95D948-2137-A86A-5AF8-92598A0FB90B}"/>
              </a:ext>
            </a:extLst>
          </p:cNvPr>
          <p:cNvGrpSpPr/>
          <p:nvPr/>
        </p:nvGrpSpPr>
        <p:grpSpPr>
          <a:xfrm>
            <a:off x="6660474" y="3388291"/>
            <a:ext cx="2495550" cy="615484"/>
            <a:chOff x="5938157" y="2023976"/>
            <a:chExt cx="2569464" cy="551054"/>
          </a:xfrm>
          <a:solidFill>
            <a:schemeClr val="accent4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7F8E7C0-7E2A-3BBF-16B3-E7D411926EC5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BB5E563-D551-C5B4-2BCE-A4C82E46C7A3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A6755E9-9BC1-8156-6BEF-B746FACD58B3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GB" sz="1600" u="none" strike="noStrike" dirty="0">
                    <a:solidFill>
                      <a:schemeClr val="bg2">
                        <a:lumMod val="25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Java Kernel :  IJ</a:t>
                </a:r>
                <a:r>
                  <a:rPr lang="en-US" altLang="zh-CN" sz="1600" u="none" strike="noStrike" dirty="0">
                    <a:solidFill>
                      <a:schemeClr val="bg2">
                        <a:lumMod val="25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ava </a:t>
                </a:r>
                <a:r>
                  <a:rPr lang="en-US" altLang="zh-CN" sz="1200" u="none" strike="noStrike" dirty="0">
                    <a:solidFill>
                      <a:schemeClr val="bg2">
                        <a:lumMod val="25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[7]</a:t>
                </a:r>
                <a:endParaRPr lang="en-US" sz="1600" noProof="1">
                  <a:solidFill>
                    <a:schemeClr val="bg2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93408FC-39ED-BB5F-6A70-02B46F02A3EA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1B19D53-13B9-F559-1D1E-E8F5CA0C656A}"/>
              </a:ext>
            </a:extLst>
          </p:cNvPr>
          <p:cNvGrpSpPr/>
          <p:nvPr/>
        </p:nvGrpSpPr>
        <p:grpSpPr>
          <a:xfrm>
            <a:off x="6679524" y="4311695"/>
            <a:ext cx="2495550" cy="826505"/>
            <a:chOff x="5938157" y="2023976"/>
            <a:chExt cx="2569464" cy="551054"/>
          </a:xfrm>
          <a:solidFill>
            <a:schemeClr val="accent4"/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C79E319-44D5-D0BB-5C0A-706B60012608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7C98A51-D51C-8859-1F85-A256D1B2E05B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753D57D-82FD-7698-967E-B9DDDEFCC91E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GB" sz="1600" u="none" strike="noStrike" dirty="0">
                    <a:solidFill>
                      <a:schemeClr val="bg2">
                        <a:lumMod val="25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Multi-language Kernel : BeakerX </a:t>
                </a:r>
                <a:r>
                  <a:rPr lang="en-GB" sz="1200" u="none" strike="noStrike" dirty="0">
                    <a:solidFill>
                      <a:schemeClr val="bg2">
                        <a:lumMod val="25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[8]</a:t>
                </a:r>
                <a:endParaRPr lang="en-US" sz="1600" noProof="1">
                  <a:solidFill>
                    <a:schemeClr val="bg2">
                      <a:lumMod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DA64760-DDBD-1740-CA94-32DECD06748E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</p:grpSp>
      </p:grp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1A764BA6-A8C3-430E-0513-F84F0DF2CF96}"/>
              </a:ext>
            </a:extLst>
          </p:cNvPr>
          <p:cNvCxnSpPr>
            <a:cxnSpLocks/>
            <a:stCxn id="179" idx="3"/>
            <a:endCxn id="51" idx="1"/>
          </p:cNvCxnSpPr>
          <p:nvPr/>
        </p:nvCxnSpPr>
        <p:spPr>
          <a:xfrm flipV="1">
            <a:off x="5674466" y="2026082"/>
            <a:ext cx="1005058" cy="1454726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B5DE4BE4-AB03-5E98-3633-E91907FDB44F}"/>
              </a:ext>
            </a:extLst>
          </p:cNvPr>
          <p:cNvCxnSpPr>
            <a:cxnSpLocks/>
            <a:stCxn id="179" idx="3"/>
            <a:endCxn id="46" idx="1"/>
          </p:cNvCxnSpPr>
          <p:nvPr/>
        </p:nvCxnSpPr>
        <p:spPr>
          <a:xfrm flipV="1">
            <a:off x="5674466" y="2839303"/>
            <a:ext cx="1005058" cy="641505"/>
          </a:xfrm>
          <a:prstGeom prst="curvedConnector3">
            <a:avLst>
              <a:gd name="adj1" fmla="val 51895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5BC28790-E711-4905-AEF5-A8A316DC6AE2}"/>
              </a:ext>
            </a:extLst>
          </p:cNvPr>
          <p:cNvCxnSpPr>
            <a:cxnSpLocks/>
            <a:stCxn id="254" idx="3"/>
            <a:endCxn id="180" idx="1"/>
          </p:cNvCxnSpPr>
          <p:nvPr/>
        </p:nvCxnSpPr>
        <p:spPr>
          <a:xfrm>
            <a:off x="2994339" y="3466772"/>
            <a:ext cx="394993" cy="14036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D01A172-1B42-75D4-C8D4-F01B37E4DC22}"/>
              </a:ext>
            </a:extLst>
          </p:cNvPr>
          <p:cNvGrpSpPr/>
          <p:nvPr/>
        </p:nvGrpSpPr>
        <p:grpSpPr>
          <a:xfrm>
            <a:off x="-817841" y="1917914"/>
            <a:ext cx="415905" cy="383695"/>
            <a:chOff x="10590429" y="5287534"/>
            <a:chExt cx="713975" cy="658680"/>
          </a:xfrm>
        </p:grpSpPr>
        <p:sp>
          <p:nvSpPr>
            <p:cNvPr id="139" name="Shape">
              <a:extLst>
                <a:ext uri="{FF2B5EF4-FFF2-40B4-BE49-F238E27FC236}">
                  <a16:creationId xmlns:a16="http://schemas.microsoft.com/office/drawing/2014/main" id="{E626147F-16A3-A7E9-25E6-25FD9CE95250}"/>
                </a:ext>
              </a:extLst>
            </p:cNvPr>
            <p:cNvSpPr/>
            <p:nvPr/>
          </p:nvSpPr>
          <p:spPr>
            <a:xfrm flipH="1">
              <a:off x="10590429" y="5287534"/>
              <a:ext cx="713975" cy="65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600" extrusionOk="0">
                  <a:moveTo>
                    <a:pt x="13671" y="21600"/>
                  </a:moveTo>
                  <a:lnTo>
                    <a:pt x="7537" y="21600"/>
                  </a:lnTo>
                  <a:cubicBezTo>
                    <a:pt x="5938" y="21600"/>
                    <a:pt x="4484" y="20669"/>
                    <a:pt x="3670" y="19129"/>
                  </a:cubicBezTo>
                  <a:lnTo>
                    <a:pt x="589" y="13255"/>
                  </a:lnTo>
                  <a:cubicBezTo>
                    <a:pt x="-196" y="11747"/>
                    <a:pt x="-196" y="9853"/>
                    <a:pt x="589" y="8345"/>
                  </a:cubicBezTo>
                  <a:lnTo>
                    <a:pt x="3670" y="2471"/>
                  </a:lnTo>
                  <a:cubicBezTo>
                    <a:pt x="4455" y="963"/>
                    <a:pt x="5938" y="0"/>
                    <a:pt x="7537" y="0"/>
                  </a:cubicBezTo>
                  <a:lnTo>
                    <a:pt x="13671" y="0"/>
                  </a:lnTo>
                  <a:cubicBezTo>
                    <a:pt x="15270" y="0"/>
                    <a:pt x="16724" y="931"/>
                    <a:pt x="17538" y="2471"/>
                  </a:cubicBezTo>
                  <a:lnTo>
                    <a:pt x="20619" y="8345"/>
                  </a:lnTo>
                  <a:cubicBezTo>
                    <a:pt x="21404" y="9853"/>
                    <a:pt x="21404" y="11747"/>
                    <a:pt x="20619" y="13255"/>
                  </a:cubicBezTo>
                  <a:lnTo>
                    <a:pt x="17538" y="19129"/>
                  </a:lnTo>
                  <a:cubicBezTo>
                    <a:pt x="16724" y="20669"/>
                    <a:pt x="15270" y="21600"/>
                    <a:pt x="13671" y="21600"/>
                  </a:cubicBezTo>
                  <a:close/>
                  <a:moveTo>
                    <a:pt x="7537" y="1637"/>
                  </a:moveTo>
                  <a:cubicBezTo>
                    <a:pt x="6461" y="1637"/>
                    <a:pt x="5473" y="2279"/>
                    <a:pt x="4950" y="3306"/>
                  </a:cubicBezTo>
                  <a:lnTo>
                    <a:pt x="1868" y="9179"/>
                  </a:lnTo>
                  <a:cubicBezTo>
                    <a:pt x="1345" y="10206"/>
                    <a:pt x="1345" y="11458"/>
                    <a:pt x="1868" y="12485"/>
                  </a:cubicBezTo>
                  <a:lnTo>
                    <a:pt x="4950" y="18358"/>
                  </a:lnTo>
                  <a:cubicBezTo>
                    <a:pt x="5473" y="19385"/>
                    <a:pt x="6490" y="20027"/>
                    <a:pt x="7537" y="20027"/>
                  </a:cubicBezTo>
                  <a:lnTo>
                    <a:pt x="13671" y="20027"/>
                  </a:lnTo>
                  <a:cubicBezTo>
                    <a:pt x="14747" y="20027"/>
                    <a:pt x="15735" y="19385"/>
                    <a:pt x="16258" y="18358"/>
                  </a:cubicBezTo>
                  <a:lnTo>
                    <a:pt x="19340" y="12485"/>
                  </a:lnTo>
                  <a:cubicBezTo>
                    <a:pt x="19863" y="11458"/>
                    <a:pt x="19863" y="10206"/>
                    <a:pt x="19340" y="9179"/>
                  </a:cubicBezTo>
                  <a:lnTo>
                    <a:pt x="16258" y="3306"/>
                  </a:lnTo>
                  <a:cubicBezTo>
                    <a:pt x="15735" y="2279"/>
                    <a:pt x="14718" y="1637"/>
                    <a:pt x="13671" y="1637"/>
                  </a:cubicBezTo>
                  <a:lnTo>
                    <a:pt x="7537" y="163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140" name="Graphic 139" descr="Checkmark with solid fill">
              <a:extLst>
                <a:ext uri="{FF2B5EF4-FFF2-40B4-BE49-F238E27FC236}">
                  <a16:creationId xmlns:a16="http://schemas.microsoft.com/office/drawing/2014/main" id="{9EE4E21E-25C7-8334-B663-D21FA731B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51298" y="5420756"/>
              <a:ext cx="392237" cy="392237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26C3B04-8FED-0367-DBA6-117D401B512E}"/>
              </a:ext>
            </a:extLst>
          </p:cNvPr>
          <p:cNvGrpSpPr/>
          <p:nvPr/>
        </p:nvGrpSpPr>
        <p:grpSpPr>
          <a:xfrm>
            <a:off x="-930286" y="965989"/>
            <a:ext cx="712800" cy="658800"/>
            <a:chOff x="10590422" y="3525970"/>
            <a:chExt cx="713982" cy="658680"/>
          </a:xfrm>
        </p:grpSpPr>
        <p:sp>
          <p:nvSpPr>
            <p:cNvPr id="142" name="Shape">
              <a:extLst>
                <a:ext uri="{FF2B5EF4-FFF2-40B4-BE49-F238E27FC236}">
                  <a16:creationId xmlns:a16="http://schemas.microsoft.com/office/drawing/2014/main" id="{46915A92-82CE-2E0F-3A45-BB6CEC504239}"/>
                </a:ext>
              </a:extLst>
            </p:cNvPr>
            <p:cNvSpPr/>
            <p:nvPr/>
          </p:nvSpPr>
          <p:spPr>
            <a:xfrm>
              <a:off x="10590422" y="3525970"/>
              <a:ext cx="713982" cy="65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600" extrusionOk="0">
                  <a:moveTo>
                    <a:pt x="13671" y="21600"/>
                  </a:moveTo>
                  <a:lnTo>
                    <a:pt x="7537" y="21600"/>
                  </a:lnTo>
                  <a:cubicBezTo>
                    <a:pt x="5938" y="21600"/>
                    <a:pt x="4484" y="20669"/>
                    <a:pt x="3670" y="19129"/>
                  </a:cubicBezTo>
                  <a:lnTo>
                    <a:pt x="589" y="13255"/>
                  </a:lnTo>
                  <a:cubicBezTo>
                    <a:pt x="-196" y="11747"/>
                    <a:pt x="-196" y="9853"/>
                    <a:pt x="589" y="8345"/>
                  </a:cubicBezTo>
                  <a:lnTo>
                    <a:pt x="3670" y="2471"/>
                  </a:lnTo>
                  <a:cubicBezTo>
                    <a:pt x="4455" y="963"/>
                    <a:pt x="5938" y="0"/>
                    <a:pt x="7537" y="0"/>
                  </a:cubicBezTo>
                  <a:lnTo>
                    <a:pt x="13671" y="0"/>
                  </a:lnTo>
                  <a:cubicBezTo>
                    <a:pt x="15270" y="0"/>
                    <a:pt x="16724" y="931"/>
                    <a:pt x="17538" y="2471"/>
                  </a:cubicBezTo>
                  <a:lnTo>
                    <a:pt x="20619" y="8345"/>
                  </a:lnTo>
                  <a:cubicBezTo>
                    <a:pt x="21404" y="9853"/>
                    <a:pt x="21404" y="11747"/>
                    <a:pt x="20619" y="13255"/>
                  </a:cubicBezTo>
                  <a:lnTo>
                    <a:pt x="17538" y="19129"/>
                  </a:lnTo>
                  <a:cubicBezTo>
                    <a:pt x="16724" y="20669"/>
                    <a:pt x="15270" y="21600"/>
                    <a:pt x="13671" y="21600"/>
                  </a:cubicBezTo>
                  <a:close/>
                  <a:moveTo>
                    <a:pt x="7537" y="1637"/>
                  </a:moveTo>
                  <a:cubicBezTo>
                    <a:pt x="6461" y="1637"/>
                    <a:pt x="5473" y="2279"/>
                    <a:pt x="4950" y="3306"/>
                  </a:cubicBezTo>
                  <a:lnTo>
                    <a:pt x="1868" y="9179"/>
                  </a:lnTo>
                  <a:cubicBezTo>
                    <a:pt x="1345" y="10206"/>
                    <a:pt x="1345" y="11458"/>
                    <a:pt x="1868" y="12485"/>
                  </a:cubicBezTo>
                  <a:lnTo>
                    <a:pt x="4950" y="18358"/>
                  </a:lnTo>
                  <a:cubicBezTo>
                    <a:pt x="5473" y="19385"/>
                    <a:pt x="6490" y="20027"/>
                    <a:pt x="7537" y="20027"/>
                  </a:cubicBezTo>
                  <a:lnTo>
                    <a:pt x="13671" y="20027"/>
                  </a:lnTo>
                  <a:cubicBezTo>
                    <a:pt x="14747" y="20027"/>
                    <a:pt x="15735" y="19385"/>
                    <a:pt x="16258" y="18358"/>
                  </a:cubicBezTo>
                  <a:lnTo>
                    <a:pt x="19340" y="12485"/>
                  </a:lnTo>
                  <a:cubicBezTo>
                    <a:pt x="19863" y="11458"/>
                    <a:pt x="19863" y="10206"/>
                    <a:pt x="19340" y="9179"/>
                  </a:cubicBezTo>
                  <a:lnTo>
                    <a:pt x="16258" y="3306"/>
                  </a:lnTo>
                  <a:cubicBezTo>
                    <a:pt x="15735" y="2279"/>
                    <a:pt x="14718" y="1637"/>
                    <a:pt x="13671" y="1637"/>
                  </a:cubicBezTo>
                  <a:lnTo>
                    <a:pt x="7537" y="16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noFill/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143" name="Graphic 142" descr="Close with solid fill">
              <a:extLst>
                <a:ext uri="{FF2B5EF4-FFF2-40B4-BE49-F238E27FC236}">
                  <a16:creationId xmlns:a16="http://schemas.microsoft.com/office/drawing/2014/main" id="{2C8108B7-A253-C7C9-087F-31871BE7B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751295" y="3659192"/>
              <a:ext cx="392237" cy="392237"/>
            </a:xfrm>
            <a:prstGeom prst="rect">
              <a:avLst/>
            </a:prstGeom>
          </p:spPr>
        </p:pic>
      </p:grpSp>
      <p:cxnSp>
        <p:nvCxnSpPr>
          <p:cNvPr id="148" name="Connector: Curved 147">
            <a:extLst>
              <a:ext uri="{FF2B5EF4-FFF2-40B4-BE49-F238E27FC236}">
                <a16:creationId xmlns:a16="http://schemas.microsoft.com/office/drawing/2014/main" id="{EED0921A-C5E1-FAB5-AD26-7BD8580D8A3F}"/>
              </a:ext>
            </a:extLst>
          </p:cNvPr>
          <p:cNvCxnSpPr>
            <a:cxnSpLocks/>
            <a:stCxn id="179" idx="3"/>
            <a:endCxn id="57" idx="1"/>
          </p:cNvCxnSpPr>
          <p:nvPr/>
        </p:nvCxnSpPr>
        <p:spPr>
          <a:xfrm>
            <a:off x="5674466" y="3480808"/>
            <a:ext cx="986008" cy="215225"/>
          </a:xfrm>
          <a:prstGeom prst="curvedConnector3">
            <a:avLst>
              <a:gd name="adj1" fmla="val 43238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Curved 151">
            <a:extLst>
              <a:ext uri="{FF2B5EF4-FFF2-40B4-BE49-F238E27FC236}">
                <a16:creationId xmlns:a16="http://schemas.microsoft.com/office/drawing/2014/main" id="{85F106E1-E4F5-1564-1882-7B1F90184693}"/>
              </a:ext>
            </a:extLst>
          </p:cNvPr>
          <p:cNvCxnSpPr>
            <a:cxnSpLocks/>
            <a:stCxn id="179" idx="3"/>
            <a:endCxn id="62" idx="1"/>
          </p:cNvCxnSpPr>
          <p:nvPr/>
        </p:nvCxnSpPr>
        <p:spPr>
          <a:xfrm>
            <a:off x="5674466" y="3480808"/>
            <a:ext cx="1005058" cy="1244140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6E929C5-7784-F962-6CBE-673A4D8AEE1C}"/>
              </a:ext>
            </a:extLst>
          </p:cNvPr>
          <p:cNvGrpSpPr/>
          <p:nvPr/>
        </p:nvGrpSpPr>
        <p:grpSpPr>
          <a:xfrm>
            <a:off x="9359651" y="1750555"/>
            <a:ext cx="2021029" cy="551054"/>
            <a:chOff x="5938157" y="2023976"/>
            <a:chExt cx="2569464" cy="551054"/>
          </a:xfrm>
          <a:solidFill>
            <a:schemeClr val="accent2"/>
          </a:solidFill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B3477E2F-D00B-289A-939C-D3356BDAB919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noProof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BD768E0D-A7C9-80A7-B7AF-D9B201E662DC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3C16E76-A4CD-6A57-2E90-E65614A2D800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sz="14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no java support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7FF048C0-50C8-AA7D-6376-0C0D591E6235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noProof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00521D1E-3927-9EC2-A2AD-A746A5E36FB4}"/>
              </a:ext>
            </a:extLst>
          </p:cNvPr>
          <p:cNvGrpSpPr/>
          <p:nvPr/>
        </p:nvGrpSpPr>
        <p:grpSpPr>
          <a:xfrm>
            <a:off x="9366618" y="2538304"/>
            <a:ext cx="2021029" cy="551054"/>
            <a:chOff x="5938157" y="2023976"/>
            <a:chExt cx="2569464" cy="551054"/>
          </a:xfrm>
          <a:solidFill>
            <a:schemeClr val="accent2"/>
          </a:solidFill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F218A65-AB1D-02EA-AC9C-34F205ACEFCB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noProof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64E468E-B63F-31D4-B38A-83B8D158E1DD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1A6B2302-B4A9-F9F9-B4E1-6F437A330AEB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sz="14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no windows support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6EDD1221-2763-831D-72CA-1AFB4C5FC123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noProof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8E05D5C-7CF0-CA86-B12A-CDBDB30FA821}"/>
              </a:ext>
            </a:extLst>
          </p:cNvPr>
          <p:cNvGrpSpPr/>
          <p:nvPr/>
        </p:nvGrpSpPr>
        <p:grpSpPr>
          <a:xfrm>
            <a:off x="9366618" y="3443745"/>
            <a:ext cx="2021029" cy="551054"/>
            <a:chOff x="5938157" y="2023976"/>
            <a:chExt cx="2569464" cy="551054"/>
          </a:xfrm>
          <a:solidFill>
            <a:schemeClr val="accent2"/>
          </a:solidFill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DFE6A834-C25F-4F0F-7581-2AF29BFDC661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noProof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4ABDC25-EB81-5CC6-A51A-DE0B16ED4366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0306C3DF-E3ED-D872-5D5B-1884057796F9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GB" sz="14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java code test pass, %classpath not</a:t>
                </a:r>
                <a:endParaRPr lang="en-US" sz="1400" noProof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2CE27FE7-6A1F-5E7A-7FCD-517ED6B575DE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noProof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1D96099-C45E-FBCD-ED4A-B8C0C6F33A07}"/>
              </a:ext>
            </a:extLst>
          </p:cNvPr>
          <p:cNvGrpSpPr/>
          <p:nvPr/>
        </p:nvGrpSpPr>
        <p:grpSpPr>
          <a:xfrm>
            <a:off x="9368343" y="4311696"/>
            <a:ext cx="2021029" cy="826504"/>
            <a:chOff x="5938157" y="2023976"/>
            <a:chExt cx="2569464" cy="551054"/>
          </a:xfrm>
          <a:solidFill>
            <a:schemeClr val="accent2"/>
          </a:solidFill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96AE8F03-77FA-CA16-3E67-0AC720D7D647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grpFill/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noProof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6E244E03-5A12-A20A-0143-12152E42811E}"/>
                </a:ext>
              </a:extLst>
            </p:cNvPr>
            <p:cNvGrpSpPr/>
            <p:nvPr/>
          </p:nvGrpSpPr>
          <p:grpSpPr>
            <a:xfrm>
              <a:off x="5938157" y="2023976"/>
              <a:ext cx="2569464" cy="551054"/>
              <a:chOff x="5921828" y="3617002"/>
              <a:chExt cx="2569464" cy="551054"/>
            </a:xfrm>
            <a:grpFill/>
            <a:effectLst/>
          </p:grpSpPr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F35777A5-F142-70F6-599A-CC4BFBFC0918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2569464" cy="551054"/>
              </a:xfrm>
              <a:prstGeom prst="rect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GB" sz="1400" noProof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support java, %classpath for imagej gateway</a:t>
                </a:r>
                <a:endParaRPr lang="en-US" sz="1400" noProof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2E8726D2-6176-0C32-DC09-6EAF2F2AB525}"/>
                  </a:ext>
                </a:extLst>
              </p:cNvPr>
              <p:cNvSpPr/>
              <p:nvPr/>
            </p:nvSpPr>
            <p:spPr>
              <a:xfrm>
                <a:off x="5921828" y="3617002"/>
                <a:ext cx="740664" cy="551054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noProof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93116F9-A1A5-24F6-A2A2-DF9624308AE2}"/>
              </a:ext>
            </a:extLst>
          </p:cNvPr>
          <p:cNvGrpSpPr/>
          <p:nvPr/>
        </p:nvGrpSpPr>
        <p:grpSpPr>
          <a:xfrm>
            <a:off x="11467531" y="1866001"/>
            <a:ext cx="388062" cy="358004"/>
            <a:chOff x="10590422" y="3525970"/>
            <a:chExt cx="713982" cy="658680"/>
          </a:xfrm>
        </p:grpSpPr>
        <p:sp>
          <p:nvSpPr>
            <p:cNvPr id="262" name="Shape">
              <a:extLst>
                <a:ext uri="{FF2B5EF4-FFF2-40B4-BE49-F238E27FC236}">
                  <a16:creationId xmlns:a16="http://schemas.microsoft.com/office/drawing/2014/main" id="{49A0CE97-12E7-F74A-7FD1-03E845494905}"/>
                </a:ext>
              </a:extLst>
            </p:cNvPr>
            <p:cNvSpPr/>
            <p:nvPr/>
          </p:nvSpPr>
          <p:spPr>
            <a:xfrm>
              <a:off x="10590422" y="3525970"/>
              <a:ext cx="713982" cy="65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600" extrusionOk="0">
                  <a:moveTo>
                    <a:pt x="13671" y="21600"/>
                  </a:moveTo>
                  <a:lnTo>
                    <a:pt x="7537" y="21600"/>
                  </a:lnTo>
                  <a:cubicBezTo>
                    <a:pt x="5938" y="21600"/>
                    <a:pt x="4484" y="20669"/>
                    <a:pt x="3670" y="19129"/>
                  </a:cubicBezTo>
                  <a:lnTo>
                    <a:pt x="589" y="13255"/>
                  </a:lnTo>
                  <a:cubicBezTo>
                    <a:pt x="-196" y="11747"/>
                    <a:pt x="-196" y="9853"/>
                    <a:pt x="589" y="8345"/>
                  </a:cubicBezTo>
                  <a:lnTo>
                    <a:pt x="3670" y="2471"/>
                  </a:lnTo>
                  <a:cubicBezTo>
                    <a:pt x="4455" y="963"/>
                    <a:pt x="5938" y="0"/>
                    <a:pt x="7537" y="0"/>
                  </a:cubicBezTo>
                  <a:lnTo>
                    <a:pt x="13671" y="0"/>
                  </a:lnTo>
                  <a:cubicBezTo>
                    <a:pt x="15270" y="0"/>
                    <a:pt x="16724" y="931"/>
                    <a:pt x="17538" y="2471"/>
                  </a:cubicBezTo>
                  <a:lnTo>
                    <a:pt x="20619" y="8345"/>
                  </a:lnTo>
                  <a:cubicBezTo>
                    <a:pt x="21404" y="9853"/>
                    <a:pt x="21404" y="11747"/>
                    <a:pt x="20619" y="13255"/>
                  </a:cubicBezTo>
                  <a:lnTo>
                    <a:pt x="17538" y="19129"/>
                  </a:lnTo>
                  <a:cubicBezTo>
                    <a:pt x="16724" y="20669"/>
                    <a:pt x="15270" y="21600"/>
                    <a:pt x="13671" y="21600"/>
                  </a:cubicBezTo>
                  <a:close/>
                  <a:moveTo>
                    <a:pt x="7537" y="1637"/>
                  </a:moveTo>
                  <a:cubicBezTo>
                    <a:pt x="6461" y="1637"/>
                    <a:pt x="5473" y="2279"/>
                    <a:pt x="4950" y="3306"/>
                  </a:cubicBezTo>
                  <a:lnTo>
                    <a:pt x="1868" y="9179"/>
                  </a:lnTo>
                  <a:cubicBezTo>
                    <a:pt x="1345" y="10206"/>
                    <a:pt x="1345" y="11458"/>
                    <a:pt x="1868" y="12485"/>
                  </a:cubicBezTo>
                  <a:lnTo>
                    <a:pt x="4950" y="18358"/>
                  </a:lnTo>
                  <a:cubicBezTo>
                    <a:pt x="5473" y="19385"/>
                    <a:pt x="6490" y="20027"/>
                    <a:pt x="7537" y="20027"/>
                  </a:cubicBezTo>
                  <a:lnTo>
                    <a:pt x="13671" y="20027"/>
                  </a:lnTo>
                  <a:cubicBezTo>
                    <a:pt x="14747" y="20027"/>
                    <a:pt x="15735" y="19385"/>
                    <a:pt x="16258" y="18358"/>
                  </a:cubicBezTo>
                  <a:lnTo>
                    <a:pt x="19340" y="12485"/>
                  </a:lnTo>
                  <a:cubicBezTo>
                    <a:pt x="19863" y="11458"/>
                    <a:pt x="19863" y="10206"/>
                    <a:pt x="19340" y="9179"/>
                  </a:cubicBezTo>
                  <a:lnTo>
                    <a:pt x="16258" y="3306"/>
                  </a:lnTo>
                  <a:cubicBezTo>
                    <a:pt x="15735" y="2279"/>
                    <a:pt x="14718" y="1637"/>
                    <a:pt x="13671" y="1637"/>
                  </a:cubicBezTo>
                  <a:lnTo>
                    <a:pt x="7537" y="16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noFill/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263" name="Graphic 262" descr="Close with solid fill">
              <a:extLst>
                <a:ext uri="{FF2B5EF4-FFF2-40B4-BE49-F238E27FC236}">
                  <a16:creationId xmlns:a16="http://schemas.microsoft.com/office/drawing/2014/main" id="{ADB457E6-D8AC-D1BA-2297-69A2A6F55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751295" y="3659192"/>
              <a:ext cx="392237" cy="392237"/>
            </a:xfrm>
            <a:prstGeom prst="rect">
              <a:avLst/>
            </a:prstGeom>
          </p:spPr>
        </p:pic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6D7A4053-891E-69E5-077A-047E0AAF6F49}"/>
              </a:ext>
            </a:extLst>
          </p:cNvPr>
          <p:cNvGrpSpPr/>
          <p:nvPr/>
        </p:nvGrpSpPr>
        <p:grpSpPr>
          <a:xfrm>
            <a:off x="11467531" y="2660301"/>
            <a:ext cx="388062" cy="358004"/>
            <a:chOff x="10590422" y="3525970"/>
            <a:chExt cx="713982" cy="658680"/>
          </a:xfrm>
        </p:grpSpPr>
        <p:sp>
          <p:nvSpPr>
            <p:cNvPr id="276" name="Shape">
              <a:extLst>
                <a:ext uri="{FF2B5EF4-FFF2-40B4-BE49-F238E27FC236}">
                  <a16:creationId xmlns:a16="http://schemas.microsoft.com/office/drawing/2014/main" id="{306021D2-AC9D-86DD-786A-7214FDE32712}"/>
                </a:ext>
              </a:extLst>
            </p:cNvPr>
            <p:cNvSpPr/>
            <p:nvPr/>
          </p:nvSpPr>
          <p:spPr>
            <a:xfrm>
              <a:off x="10590422" y="3525970"/>
              <a:ext cx="713982" cy="65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600" extrusionOk="0">
                  <a:moveTo>
                    <a:pt x="13671" y="21600"/>
                  </a:moveTo>
                  <a:lnTo>
                    <a:pt x="7537" y="21600"/>
                  </a:lnTo>
                  <a:cubicBezTo>
                    <a:pt x="5938" y="21600"/>
                    <a:pt x="4484" y="20669"/>
                    <a:pt x="3670" y="19129"/>
                  </a:cubicBezTo>
                  <a:lnTo>
                    <a:pt x="589" y="13255"/>
                  </a:lnTo>
                  <a:cubicBezTo>
                    <a:pt x="-196" y="11747"/>
                    <a:pt x="-196" y="9853"/>
                    <a:pt x="589" y="8345"/>
                  </a:cubicBezTo>
                  <a:lnTo>
                    <a:pt x="3670" y="2471"/>
                  </a:lnTo>
                  <a:cubicBezTo>
                    <a:pt x="4455" y="963"/>
                    <a:pt x="5938" y="0"/>
                    <a:pt x="7537" y="0"/>
                  </a:cubicBezTo>
                  <a:lnTo>
                    <a:pt x="13671" y="0"/>
                  </a:lnTo>
                  <a:cubicBezTo>
                    <a:pt x="15270" y="0"/>
                    <a:pt x="16724" y="931"/>
                    <a:pt x="17538" y="2471"/>
                  </a:cubicBezTo>
                  <a:lnTo>
                    <a:pt x="20619" y="8345"/>
                  </a:lnTo>
                  <a:cubicBezTo>
                    <a:pt x="21404" y="9853"/>
                    <a:pt x="21404" y="11747"/>
                    <a:pt x="20619" y="13255"/>
                  </a:cubicBezTo>
                  <a:lnTo>
                    <a:pt x="17538" y="19129"/>
                  </a:lnTo>
                  <a:cubicBezTo>
                    <a:pt x="16724" y="20669"/>
                    <a:pt x="15270" y="21600"/>
                    <a:pt x="13671" y="21600"/>
                  </a:cubicBezTo>
                  <a:close/>
                  <a:moveTo>
                    <a:pt x="7537" y="1637"/>
                  </a:moveTo>
                  <a:cubicBezTo>
                    <a:pt x="6461" y="1637"/>
                    <a:pt x="5473" y="2279"/>
                    <a:pt x="4950" y="3306"/>
                  </a:cubicBezTo>
                  <a:lnTo>
                    <a:pt x="1868" y="9179"/>
                  </a:lnTo>
                  <a:cubicBezTo>
                    <a:pt x="1345" y="10206"/>
                    <a:pt x="1345" y="11458"/>
                    <a:pt x="1868" y="12485"/>
                  </a:cubicBezTo>
                  <a:lnTo>
                    <a:pt x="4950" y="18358"/>
                  </a:lnTo>
                  <a:cubicBezTo>
                    <a:pt x="5473" y="19385"/>
                    <a:pt x="6490" y="20027"/>
                    <a:pt x="7537" y="20027"/>
                  </a:cubicBezTo>
                  <a:lnTo>
                    <a:pt x="13671" y="20027"/>
                  </a:lnTo>
                  <a:cubicBezTo>
                    <a:pt x="14747" y="20027"/>
                    <a:pt x="15735" y="19385"/>
                    <a:pt x="16258" y="18358"/>
                  </a:cubicBezTo>
                  <a:lnTo>
                    <a:pt x="19340" y="12485"/>
                  </a:lnTo>
                  <a:cubicBezTo>
                    <a:pt x="19863" y="11458"/>
                    <a:pt x="19863" y="10206"/>
                    <a:pt x="19340" y="9179"/>
                  </a:cubicBezTo>
                  <a:lnTo>
                    <a:pt x="16258" y="3306"/>
                  </a:lnTo>
                  <a:cubicBezTo>
                    <a:pt x="15735" y="2279"/>
                    <a:pt x="14718" y="1637"/>
                    <a:pt x="13671" y="1637"/>
                  </a:cubicBezTo>
                  <a:lnTo>
                    <a:pt x="7537" y="16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noFill/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289" name="Graphic 288" descr="Close with solid fill">
              <a:extLst>
                <a:ext uri="{FF2B5EF4-FFF2-40B4-BE49-F238E27FC236}">
                  <a16:creationId xmlns:a16="http://schemas.microsoft.com/office/drawing/2014/main" id="{3A85D51F-A803-E65C-7EE8-60F370476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751295" y="3659192"/>
              <a:ext cx="392237" cy="392237"/>
            </a:xfrm>
            <a:prstGeom prst="rect">
              <a:avLst/>
            </a:prstGeom>
          </p:spPr>
        </p:pic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10255C76-F63D-D98F-BD4D-0DAD091C97E8}"/>
              </a:ext>
            </a:extLst>
          </p:cNvPr>
          <p:cNvGrpSpPr/>
          <p:nvPr/>
        </p:nvGrpSpPr>
        <p:grpSpPr>
          <a:xfrm>
            <a:off x="11467531" y="3487959"/>
            <a:ext cx="388062" cy="358004"/>
            <a:chOff x="10590422" y="3525970"/>
            <a:chExt cx="713982" cy="658680"/>
          </a:xfrm>
        </p:grpSpPr>
        <p:sp>
          <p:nvSpPr>
            <p:cNvPr id="291" name="Shape">
              <a:extLst>
                <a:ext uri="{FF2B5EF4-FFF2-40B4-BE49-F238E27FC236}">
                  <a16:creationId xmlns:a16="http://schemas.microsoft.com/office/drawing/2014/main" id="{0F781576-468E-8CB9-6ACE-6719799C8D29}"/>
                </a:ext>
              </a:extLst>
            </p:cNvPr>
            <p:cNvSpPr/>
            <p:nvPr/>
          </p:nvSpPr>
          <p:spPr>
            <a:xfrm>
              <a:off x="10590422" y="3525970"/>
              <a:ext cx="713982" cy="65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600" extrusionOk="0">
                  <a:moveTo>
                    <a:pt x="13671" y="21600"/>
                  </a:moveTo>
                  <a:lnTo>
                    <a:pt x="7537" y="21600"/>
                  </a:lnTo>
                  <a:cubicBezTo>
                    <a:pt x="5938" y="21600"/>
                    <a:pt x="4484" y="20669"/>
                    <a:pt x="3670" y="19129"/>
                  </a:cubicBezTo>
                  <a:lnTo>
                    <a:pt x="589" y="13255"/>
                  </a:lnTo>
                  <a:cubicBezTo>
                    <a:pt x="-196" y="11747"/>
                    <a:pt x="-196" y="9853"/>
                    <a:pt x="589" y="8345"/>
                  </a:cubicBezTo>
                  <a:lnTo>
                    <a:pt x="3670" y="2471"/>
                  </a:lnTo>
                  <a:cubicBezTo>
                    <a:pt x="4455" y="963"/>
                    <a:pt x="5938" y="0"/>
                    <a:pt x="7537" y="0"/>
                  </a:cubicBezTo>
                  <a:lnTo>
                    <a:pt x="13671" y="0"/>
                  </a:lnTo>
                  <a:cubicBezTo>
                    <a:pt x="15270" y="0"/>
                    <a:pt x="16724" y="931"/>
                    <a:pt x="17538" y="2471"/>
                  </a:cubicBezTo>
                  <a:lnTo>
                    <a:pt x="20619" y="8345"/>
                  </a:lnTo>
                  <a:cubicBezTo>
                    <a:pt x="21404" y="9853"/>
                    <a:pt x="21404" y="11747"/>
                    <a:pt x="20619" y="13255"/>
                  </a:cubicBezTo>
                  <a:lnTo>
                    <a:pt x="17538" y="19129"/>
                  </a:lnTo>
                  <a:cubicBezTo>
                    <a:pt x="16724" y="20669"/>
                    <a:pt x="15270" y="21600"/>
                    <a:pt x="13671" y="21600"/>
                  </a:cubicBezTo>
                  <a:close/>
                  <a:moveTo>
                    <a:pt x="7537" y="1637"/>
                  </a:moveTo>
                  <a:cubicBezTo>
                    <a:pt x="6461" y="1637"/>
                    <a:pt x="5473" y="2279"/>
                    <a:pt x="4950" y="3306"/>
                  </a:cubicBezTo>
                  <a:lnTo>
                    <a:pt x="1868" y="9179"/>
                  </a:lnTo>
                  <a:cubicBezTo>
                    <a:pt x="1345" y="10206"/>
                    <a:pt x="1345" y="11458"/>
                    <a:pt x="1868" y="12485"/>
                  </a:cubicBezTo>
                  <a:lnTo>
                    <a:pt x="4950" y="18358"/>
                  </a:lnTo>
                  <a:cubicBezTo>
                    <a:pt x="5473" y="19385"/>
                    <a:pt x="6490" y="20027"/>
                    <a:pt x="7537" y="20027"/>
                  </a:cubicBezTo>
                  <a:lnTo>
                    <a:pt x="13671" y="20027"/>
                  </a:lnTo>
                  <a:cubicBezTo>
                    <a:pt x="14747" y="20027"/>
                    <a:pt x="15735" y="19385"/>
                    <a:pt x="16258" y="18358"/>
                  </a:cubicBezTo>
                  <a:lnTo>
                    <a:pt x="19340" y="12485"/>
                  </a:lnTo>
                  <a:cubicBezTo>
                    <a:pt x="19863" y="11458"/>
                    <a:pt x="19863" y="10206"/>
                    <a:pt x="19340" y="9179"/>
                  </a:cubicBezTo>
                  <a:lnTo>
                    <a:pt x="16258" y="3306"/>
                  </a:lnTo>
                  <a:cubicBezTo>
                    <a:pt x="15735" y="2279"/>
                    <a:pt x="14718" y="1637"/>
                    <a:pt x="13671" y="1637"/>
                  </a:cubicBezTo>
                  <a:lnTo>
                    <a:pt x="7537" y="16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noFill/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292" name="Graphic 291" descr="Close with solid fill">
              <a:extLst>
                <a:ext uri="{FF2B5EF4-FFF2-40B4-BE49-F238E27FC236}">
                  <a16:creationId xmlns:a16="http://schemas.microsoft.com/office/drawing/2014/main" id="{0EDCE64B-A406-A342-73BA-468E061EF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751295" y="3659192"/>
              <a:ext cx="392237" cy="392237"/>
            </a:xfrm>
            <a:prstGeom prst="rect">
              <a:avLst/>
            </a:prstGeom>
          </p:spPr>
        </p:pic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D6E79F5D-FB68-0DFC-CC60-59F8B03FCE21}"/>
              </a:ext>
            </a:extLst>
          </p:cNvPr>
          <p:cNvGrpSpPr/>
          <p:nvPr/>
        </p:nvGrpSpPr>
        <p:grpSpPr>
          <a:xfrm>
            <a:off x="11453609" y="4479055"/>
            <a:ext cx="415905" cy="383695"/>
            <a:chOff x="10590429" y="5287534"/>
            <a:chExt cx="713975" cy="658680"/>
          </a:xfrm>
        </p:grpSpPr>
        <p:sp>
          <p:nvSpPr>
            <p:cNvPr id="294" name="Shape">
              <a:extLst>
                <a:ext uri="{FF2B5EF4-FFF2-40B4-BE49-F238E27FC236}">
                  <a16:creationId xmlns:a16="http://schemas.microsoft.com/office/drawing/2014/main" id="{05F854FC-206C-EC9C-1F86-7AAA83F0BD8B}"/>
                </a:ext>
              </a:extLst>
            </p:cNvPr>
            <p:cNvSpPr/>
            <p:nvPr/>
          </p:nvSpPr>
          <p:spPr>
            <a:xfrm flipH="1">
              <a:off x="10590429" y="5287534"/>
              <a:ext cx="713975" cy="65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600" extrusionOk="0">
                  <a:moveTo>
                    <a:pt x="13671" y="21600"/>
                  </a:moveTo>
                  <a:lnTo>
                    <a:pt x="7537" y="21600"/>
                  </a:lnTo>
                  <a:cubicBezTo>
                    <a:pt x="5938" y="21600"/>
                    <a:pt x="4484" y="20669"/>
                    <a:pt x="3670" y="19129"/>
                  </a:cubicBezTo>
                  <a:lnTo>
                    <a:pt x="589" y="13255"/>
                  </a:lnTo>
                  <a:cubicBezTo>
                    <a:pt x="-196" y="11747"/>
                    <a:pt x="-196" y="9853"/>
                    <a:pt x="589" y="8345"/>
                  </a:cubicBezTo>
                  <a:lnTo>
                    <a:pt x="3670" y="2471"/>
                  </a:lnTo>
                  <a:cubicBezTo>
                    <a:pt x="4455" y="963"/>
                    <a:pt x="5938" y="0"/>
                    <a:pt x="7537" y="0"/>
                  </a:cubicBezTo>
                  <a:lnTo>
                    <a:pt x="13671" y="0"/>
                  </a:lnTo>
                  <a:cubicBezTo>
                    <a:pt x="15270" y="0"/>
                    <a:pt x="16724" y="931"/>
                    <a:pt x="17538" y="2471"/>
                  </a:cubicBezTo>
                  <a:lnTo>
                    <a:pt x="20619" y="8345"/>
                  </a:lnTo>
                  <a:cubicBezTo>
                    <a:pt x="21404" y="9853"/>
                    <a:pt x="21404" y="11747"/>
                    <a:pt x="20619" y="13255"/>
                  </a:cubicBezTo>
                  <a:lnTo>
                    <a:pt x="17538" y="19129"/>
                  </a:lnTo>
                  <a:cubicBezTo>
                    <a:pt x="16724" y="20669"/>
                    <a:pt x="15270" y="21600"/>
                    <a:pt x="13671" y="21600"/>
                  </a:cubicBezTo>
                  <a:close/>
                  <a:moveTo>
                    <a:pt x="7537" y="1637"/>
                  </a:moveTo>
                  <a:cubicBezTo>
                    <a:pt x="6461" y="1637"/>
                    <a:pt x="5473" y="2279"/>
                    <a:pt x="4950" y="3306"/>
                  </a:cubicBezTo>
                  <a:lnTo>
                    <a:pt x="1868" y="9179"/>
                  </a:lnTo>
                  <a:cubicBezTo>
                    <a:pt x="1345" y="10206"/>
                    <a:pt x="1345" y="11458"/>
                    <a:pt x="1868" y="12485"/>
                  </a:cubicBezTo>
                  <a:lnTo>
                    <a:pt x="4950" y="18358"/>
                  </a:lnTo>
                  <a:cubicBezTo>
                    <a:pt x="5473" y="19385"/>
                    <a:pt x="6490" y="20027"/>
                    <a:pt x="7537" y="20027"/>
                  </a:cubicBezTo>
                  <a:lnTo>
                    <a:pt x="13671" y="20027"/>
                  </a:lnTo>
                  <a:cubicBezTo>
                    <a:pt x="14747" y="20027"/>
                    <a:pt x="15735" y="19385"/>
                    <a:pt x="16258" y="18358"/>
                  </a:cubicBezTo>
                  <a:lnTo>
                    <a:pt x="19340" y="12485"/>
                  </a:lnTo>
                  <a:cubicBezTo>
                    <a:pt x="19863" y="11458"/>
                    <a:pt x="19863" y="10206"/>
                    <a:pt x="19340" y="9179"/>
                  </a:cubicBezTo>
                  <a:lnTo>
                    <a:pt x="16258" y="3306"/>
                  </a:lnTo>
                  <a:cubicBezTo>
                    <a:pt x="15735" y="2279"/>
                    <a:pt x="14718" y="1637"/>
                    <a:pt x="13671" y="1637"/>
                  </a:cubicBezTo>
                  <a:lnTo>
                    <a:pt x="7537" y="163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295" name="Graphic 294" descr="Checkmark with solid fill">
              <a:extLst>
                <a:ext uri="{FF2B5EF4-FFF2-40B4-BE49-F238E27FC236}">
                  <a16:creationId xmlns:a16="http://schemas.microsoft.com/office/drawing/2014/main" id="{B1A6CD11-18B1-85D8-32D8-E1C33B64E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51298" y="5420756"/>
              <a:ext cx="392237" cy="392237"/>
            </a:xfrm>
            <a:prstGeom prst="rect">
              <a:avLst/>
            </a:prstGeom>
          </p:spPr>
        </p:pic>
      </p:grpSp>
      <p:sp>
        <p:nvSpPr>
          <p:cNvPr id="3" name="Date Placeholder 9">
            <a:extLst>
              <a:ext uri="{FF2B5EF4-FFF2-40B4-BE49-F238E27FC236}">
                <a16:creationId xmlns:a16="http://schemas.microsoft.com/office/drawing/2014/main" id="{2A98C58D-D789-EB63-7EFD-BAF954F12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B3A1D6B-2D31-2096-9E8F-4508732E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5" name="Slide Number Placeholder 11">
            <a:extLst>
              <a:ext uri="{FF2B5EF4-FFF2-40B4-BE49-F238E27FC236}">
                <a16:creationId xmlns:a16="http://schemas.microsoft.com/office/drawing/2014/main" id="{92158CC3-CE7C-16DF-8E47-09630C743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8</a:t>
            </a:fld>
            <a:endParaRPr lang="LID4096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920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55D7A2-8A2E-925F-D515-B35C71EBCD96}"/>
              </a:ext>
            </a:extLst>
          </p:cNvPr>
          <p:cNvSpPr txBox="1"/>
          <p:nvPr/>
        </p:nvSpPr>
        <p:spPr>
          <a:xfrm>
            <a:off x="604837" y="136525"/>
            <a:ext cx="8725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Medium" panose="00000600000000000000" pitchFamily="2" charset="0"/>
                <a:ea typeface="Sans Serif Collection" panose="020B0502040504020204" pitchFamily="34" charset="0"/>
                <a:cs typeface="Poppins Medium" panose="00000600000000000000" pitchFamily="2" charset="0"/>
              </a:rPr>
              <a:t>Progress – ImageJ in JupyterLab via BeakerX </a:t>
            </a:r>
            <a:endParaRPr lang="LID4096" sz="2800" b="1" dirty="0">
              <a:solidFill>
                <a:schemeClr val="bg1"/>
              </a:solidFill>
              <a:latin typeface="Poppins Medium" panose="00000600000000000000" pitchFamily="2" charset="0"/>
              <a:ea typeface="Sans Serif Collection" panose="020B0502040504020204" pitchFamily="34" charset="0"/>
              <a:cs typeface="Poppins Medium" panose="00000600000000000000" pitchFamily="2" charset="0"/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28AEA24-2663-5B8E-FDB3-6F63D02EEB93}"/>
              </a:ext>
            </a:extLst>
          </p:cNvPr>
          <p:cNvGrpSpPr/>
          <p:nvPr/>
        </p:nvGrpSpPr>
        <p:grpSpPr>
          <a:xfrm>
            <a:off x="-810204" y="2584772"/>
            <a:ext cx="388062" cy="358004"/>
            <a:chOff x="10590422" y="3525970"/>
            <a:chExt cx="713982" cy="658680"/>
          </a:xfrm>
        </p:grpSpPr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C4B26B1D-967C-2BF9-CF56-2255D851799C}"/>
                </a:ext>
              </a:extLst>
            </p:cNvPr>
            <p:cNvSpPr/>
            <p:nvPr/>
          </p:nvSpPr>
          <p:spPr>
            <a:xfrm>
              <a:off x="10590422" y="3525970"/>
              <a:ext cx="713982" cy="65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600" extrusionOk="0">
                  <a:moveTo>
                    <a:pt x="13671" y="21600"/>
                  </a:moveTo>
                  <a:lnTo>
                    <a:pt x="7537" y="21600"/>
                  </a:lnTo>
                  <a:cubicBezTo>
                    <a:pt x="5938" y="21600"/>
                    <a:pt x="4484" y="20669"/>
                    <a:pt x="3670" y="19129"/>
                  </a:cubicBezTo>
                  <a:lnTo>
                    <a:pt x="589" y="13255"/>
                  </a:lnTo>
                  <a:cubicBezTo>
                    <a:pt x="-196" y="11747"/>
                    <a:pt x="-196" y="9853"/>
                    <a:pt x="589" y="8345"/>
                  </a:cubicBezTo>
                  <a:lnTo>
                    <a:pt x="3670" y="2471"/>
                  </a:lnTo>
                  <a:cubicBezTo>
                    <a:pt x="4455" y="963"/>
                    <a:pt x="5938" y="0"/>
                    <a:pt x="7537" y="0"/>
                  </a:cubicBezTo>
                  <a:lnTo>
                    <a:pt x="13671" y="0"/>
                  </a:lnTo>
                  <a:cubicBezTo>
                    <a:pt x="15270" y="0"/>
                    <a:pt x="16724" y="931"/>
                    <a:pt x="17538" y="2471"/>
                  </a:cubicBezTo>
                  <a:lnTo>
                    <a:pt x="20619" y="8345"/>
                  </a:lnTo>
                  <a:cubicBezTo>
                    <a:pt x="21404" y="9853"/>
                    <a:pt x="21404" y="11747"/>
                    <a:pt x="20619" y="13255"/>
                  </a:cubicBezTo>
                  <a:lnTo>
                    <a:pt x="17538" y="19129"/>
                  </a:lnTo>
                  <a:cubicBezTo>
                    <a:pt x="16724" y="20669"/>
                    <a:pt x="15270" y="21600"/>
                    <a:pt x="13671" y="21600"/>
                  </a:cubicBezTo>
                  <a:close/>
                  <a:moveTo>
                    <a:pt x="7537" y="1637"/>
                  </a:moveTo>
                  <a:cubicBezTo>
                    <a:pt x="6461" y="1637"/>
                    <a:pt x="5473" y="2279"/>
                    <a:pt x="4950" y="3306"/>
                  </a:cubicBezTo>
                  <a:lnTo>
                    <a:pt x="1868" y="9179"/>
                  </a:lnTo>
                  <a:cubicBezTo>
                    <a:pt x="1345" y="10206"/>
                    <a:pt x="1345" y="11458"/>
                    <a:pt x="1868" y="12485"/>
                  </a:cubicBezTo>
                  <a:lnTo>
                    <a:pt x="4950" y="18358"/>
                  </a:lnTo>
                  <a:cubicBezTo>
                    <a:pt x="5473" y="19385"/>
                    <a:pt x="6490" y="20027"/>
                    <a:pt x="7537" y="20027"/>
                  </a:cubicBezTo>
                  <a:lnTo>
                    <a:pt x="13671" y="20027"/>
                  </a:lnTo>
                  <a:cubicBezTo>
                    <a:pt x="14747" y="20027"/>
                    <a:pt x="15735" y="19385"/>
                    <a:pt x="16258" y="18358"/>
                  </a:cubicBezTo>
                  <a:lnTo>
                    <a:pt x="19340" y="12485"/>
                  </a:lnTo>
                  <a:cubicBezTo>
                    <a:pt x="19863" y="11458"/>
                    <a:pt x="19863" y="10206"/>
                    <a:pt x="19340" y="9179"/>
                  </a:cubicBezTo>
                  <a:lnTo>
                    <a:pt x="16258" y="3306"/>
                  </a:lnTo>
                  <a:cubicBezTo>
                    <a:pt x="15735" y="2279"/>
                    <a:pt x="14718" y="1637"/>
                    <a:pt x="13671" y="1637"/>
                  </a:cubicBezTo>
                  <a:lnTo>
                    <a:pt x="7537" y="16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noFill/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41" name="Graphic 40" descr="Close with solid fill">
              <a:extLst>
                <a:ext uri="{FF2B5EF4-FFF2-40B4-BE49-F238E27FC236}">
                  <a16:creationId xmlns:a16="http://schemas.microsoft.com/office/drawing/2014/main" id="{F872A1A3-9F8A-D6F7-D449-7B28E631C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51295" y="3659192"/>
              <a:ext cx="392237" cy="392237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D01A172-1B42-75D4-C8D4-F01B37E4DC22}"/>
              </a:ext>
            </a:extLst>
          </p:cNvPr>
          <p:cNvGrpSpPr/>
          <p:nvPr/>
        </p:nvGrpSpPr>
        <p:grpSpPr>
          <a:xfrm>
            <a:off x="-817841" y="1917914"/>
            <a:ext cx="415905" cy="383695"/>
            <a:chOff x="10590429" y="5287534"/>
            <a:chExt cx="713975" cy="658680"/>
          </a:xfrm>
        </p:grpSpPr>
        <p:sp>
          <p:nvSpPr>
            <p:cNvPr id="139" name="Shape">
              <a:extLst>
                <a:ext uri="{FF2B5EF4-FFF2-40B4-BE49-F238E27FC236}">
                  <a16:creationId xmlns:a16="http://schemas.microsoft.com/office/drawing/2014/main" id="{E626147F-16A3-A7E9-25E6-25FD9CE95250}"/>
                </a:ext>
              </a:extLst>
            </p:cNvPr>
            <p:cNvSpPr/>
            <p:nvPr/>
          </p:nvSpPr>
          <p:spPr>
            <a:xfrm flipH="1">
              <a:off x="10590429" y="5287534"/>
              <a:ext cx="713975" cy="65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600" extrusionOk="0">
                  <a:moveTo>
                    <a:pt x="13671" y="21600"/>
                  </a:moveTo>
                  <a:lnTo>
                    <a:pt x="7537" y="21600"/>
                  </a:lnTo>
                  <a:cubicBezTo>
                    <a:pt x="5938" y="21600"/>
                    <a:pt x="4484" y="20669"/>
                    <a:pt x="3670" y="19129"/>
                  </a:cubicBezTo>
                  <a:lnTo>
                    <a:pt x="589" y="13255"/>
                  </a:lnTo>
                  <a:cubicBezTo>
                    <a:pt x="-196" y="11747"/>
                    <a:pt x="-196" y="9853"/>
                    <a:pt x="589" y="8345"/>
                  </a:cubicBezTo>
                  <a:lnTo>
                    <a:pt x="3670" y="2471"/>
                  </a:lnTo>
                  <a:cubicBezTo>
                    <a:pt x="4455" y="963"/>
                    <a:pt x="5938" y="0"/>
                    <a:pt x="7537" y="0"/>
                  </a:cubicBezTo>
                  <a:lnTo>
                    <a:pt x="13671" y="0"/>
                  </a:lnTo>
                  <a:cubicBezTo>
                    <a:pt x="15270" y="0"/>
                    <a:pt x="16724" y="931"/>
                    <a:pt x="17538" y="2471"/>
                  </a:cubicBezTo>
                  <a:lnTo>
                    <a:pt x="20619" y="8345"/>
                  </a:lnTo>
                  <a:cubicBezTo>
                    <a:pt x="21404" y="9853"/>
                    <a:pt x="21404" y="11747"/>
                    <a:pt x="20619" y="13255"/>
                  </a:cubicBezTo>
                  <a:lnTo>
                    <a:pt x="17538" y="19129"/>
                  </a:lnTo>
                  <a:cubicBezTo>
                    <a:pt x="16724" y="20669"/>
                    <a:pt x="15270" y="21600"/>
                    <a:pt x="13671" y="21600"/>
                  </a:cubicBezTo>
                  <a:close/>
                  <a:moveTo>
                    <a:pt x="7537" y="1637"/>
                  </a:moveTo>
                  <a:cubicBezTo>
                    <a:pt x="6461" y="1637"/>
                    <a:pt x="5473" y="2279"/>
                    <a:pt x="4950" y="3306"/>
                  </a:cubicBezTo>
                  <a:lnTo>
                    <a:pt x="1868" y="9179"/>
                  </a:lnTo>
                  <a:cubicBezTo>
                    <a:pt x="1345" y="10206"/>
                    <a:pt x="1345" y="11458"/>
                    <a:pt x="1868" y="12485"/>
                  </a:cubicBezTo>
                  <a:lnTo>
                    <a:pt x="4950" y="18358"/>
                  </a:lnTo>
                  <a:cubicBezTo>
                    <a:pt x="5473" y="19385"/>
                    <a:pt x="6490" y="20027"/>
                    <a:pt x="7537" y="20027"/>
                  </a:cubicBezTo>
                  <a:lnTo>
                    <a:pt x="13671" y="20027"/>
                  </a:lnTo>
                  <a:cubicBezTo>
                    <a:pt x="14747" y="20027"/>
                    <a:pt x="15735" y="19385"/>
                    <a:pt x="16258" y="18358"/>
                  </a:cubicBezTo>
                  <a:lnTo>
                    <a:pt x="19340" y="12485"/>
                  </a:lnTo>
                  <a:cubicBezTo>
                    <a:pt x="19863" y="11458"/>
                    <a:pt x="19863" y="10206"/>
                    <a:pt x="19340" y="9179"/>
                  </a:cubicBezTo>
                  <a:lnTo>
                    <a:pt x="16258" y="3306"/>
                  </a:lnTo>
                  <a:cubicBezTo>
                    <a:pt x="15735" y="2279"/>
                    <a:pt x="14718" y="1637"/>
                    <a:pt x="13671" y="1637"/>
                  </a:cubicBezTo>
                  <a:lnTo>
                    <a:pt x="7537" y="163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140" name="Graphic 139" descr="Checkmark with solid fill">
              <a:extLst>
                <a:ext uri="{FF2B5EF4-FFF2-40B4-BE49-F238E27FC236}">
                  <a16:creationId xmlns:a16="http://schemas.microsoft.com/office/drawing/2014/main" id="{9EE4E21E-25C7-8334-B663-D21FA731B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751298" y="5420756"/>
              <a:ext cx="392237" cy="392237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26C3B04-8FED-0367-DBA6-117D401B512E}"/>
              </a:ext>
            </a:extLst>
          </p:cNvPr>
          <p:cNvGrpSpPr/>
          <p:nvPr/>
        </p:nvGrpSpPr>
        <p:grpSpPr>
          <a:xfrm>
            <a:off x="-930286" y="965989"/>
            <a:ext cx="712800" cy="658800"/>
            <a:chOff x="10590422" y="3525970"/>
            <a:chExt cx="713982" cy="658680"/>
          </a:xfrm>
        </p:grpSpPr>
        <p:sp>
          <p:nvSpPr>
            <p:cNvPr id="142" name="Shape">
              <a:extLst>
                <a:ext uri="{FF2B5EF4-FFF2-40B4-BE49-F238E27FC236}">
                  <a16:creationId xmlns:a16="http://schemas.microsoft.com/office/drawing/2014/main" id="{46915A92-82CE-2E0F-3A45-BB6CEC504239}"/>
                </a:ext>
              </a:extLst>
            </p:cNvPr>
            <p:cNvSpPr/>
            <p:nvPr/>
          </p:nvSpPr>
          <p:spPr>
            <a:xfrm>
              <a:off x="10590422" y="3525970"/>
              <a:ext cx="713982" cy="65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600" extrusionOk="0">
                  <a:moveTo>
                    <a:pt x="13671" y="21600"/>
                  </a:moveTo>
                  <a:lnTo>
                    <a:pt x="7537" y="21600"/>
                  </a:lnTo>
                  <a:cubicBezTo>
                    <a:pt x="5938" y="21600"/>
                    <a:pt x="4484" y="20669"/>
                    <a:pt x="3670" y="19129"/>
                  </a:cubicBezTo>
                  <a:lnTo>
                    <a:pt x="589" y="13255"/>
                  </a:lnTo>
                  <a:cubicBezTo>
                    <a:pt x="-196" y="11747"/>
                    <a:pt x="-196" y="9853"/>
                    <a:pt x="589" y="8345"/>
                  </a:cubicBezTo>
                  <a:lnTo>
                    <a:pt x="3670" y="2471"/>
                  </a:lnTo>
                  <a:cubicBezTo>
                    <a:pt x="4455" y="963"/>
                    <a:pt x="5938" y="0"/>
                    <a:pt x="7537" y="0"/>
                  </a:cubicBezTo>
                  <a:lnTo>
                    <a:pt x="13671" y="0"/>
                  </a:lnTo>
                  <a:cubicBezTo>
                    <a:pt x="15270" y="0"/>
                    <a:pt x="16724" y="931"/>
                    <a:pt x="17538" y="2471"/>
                  </a:cubicBezTo>
                  <a:lnTo>
                    <a:pt x="20619" y="8345"/>
                  </a:lnTo>
                  <a:cubicBezTo>
                    <a:pt x="21404" y="9853"/>
                    <a:pt x="21404" y="11747"/>
                    <a:pt x="20619" y="13255"/>
                  </a:cubicBezTo>
                  <a:lnTo>
                    <a:pt x="17538" y="19129"/>
                  </a:lnTo>
                  <a:cubicBezTo>
                    <a:pt x="16724" y="20669"/>
                    <a:pt x="15270" y="21600"/>
                    <a:pt x="13671" y="21600"/>
                  </a:cubicBezTo>
                  <a:close/>
                  <a:moveTo>
                    <a:pt x="7537" y="1637"/>
                  </a:moveTo>
                  <a:cubicBezTo>
                    <a:pt x="6461" y="1637"/>
                    <a:pt x="5473" y="2279"/>
                    <a:pt x="4950" y="3306"/>
                  </a:cubicBezTo>
                  <a:lnTo>
                    <a:pt x="1868" y="9179"/>
                  </a:lnTo>
                  <a:cubicBezTo>
                    <a:pt x="1345" y="10206"/>
                    <a:pt x="1345" y="11458"/>
                    <a:pt x="1868" y="12485"/>
                  </a:cubicBezTo>
                  <a:lnTo>
                    <a:pt x="4950" y="18358"/>
                  </a:lnTo>
                  <a:cubicBezTo>
                    <a:pt x="5473" y="19385"/>
                    <a:pt x="6490" y="20027"/>
                    <a:pt x="7537" y="20027"/>
                  </a:cubicBezTo>
                  <a:lnTo>
                    <a:pt x="13671" y="20027"/>
                  </a:lnTo>
                  <a:cubicBezTo>
                    <a:pt x="14747" y="20027"/>
                    <a:pt x="15735" y="19385"/>
                    <a:pt x="16258" y="18358"/>
                  </a:cubicBezTo>
                  <a:lnTo>
                    <a:pt x="19340" y="12485"/>
                  </a:lnTo>
                  <a:cubicBezTo>
                    <a:pt x="19863" y="11458"/>
                    <a:pt x="19863" y="10206"/>
                    <a:pt x="19340" y="9179"/>
                  </a:cubicBezTo>
                  <a:lnTo>
                    <a:pt x="16258" y="3306"/>
                  </a:lnTo>
                  <a:cubicBezTo>
                    <a:pt x="15735" y="2279"/>
                    <a:pt x="14718" y="1637"/>
                    <a:pt x="13671" y="1637"/>
                  </a:cubicBezTo>
                  <a:lnTo>
                    <a:pt x="7537" y="16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noFill/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143" name="Graphic 142" descr="Close with solid fill">
              <a:extLst>
                <a:ext uri="{FF2B5EF4-FFF2-40B4-BE49-F238E27FC236}">
                  <a16:creationId xmlns:a16="http://schemas.microsoft.com/office/drawing/2014/main" id="{2C8108B7-A253-C7C9-087F-31871BE7B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51295" y="3659192"/>
              <a:ext cx="392237" cy="392237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A8F1AC75-825C-3312-33F7-8D5E548C09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0842" y="1624789"/>
            <a:ext cx="4965811" cy="3244944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F3E02837-6E90-4404-C9D5-09D407EB94BD}"/>
              </a:ext>
            </a:extLst>
          </p:cNvPr>
          <p:cNvSpPr txBox="1"/>
          <p:nvPr/>
        </p:nvSpPr>
        <p:spPr>
          <a:xfrm>
            <a:off x="6391276" y="5160144"/>
            <a:ext cx="5565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Figure 3 : Image Filtering Result with ImageJ Plugins on Jupyterlab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Date Placeholder 9">
            <a:extLst>
              <a:ext uri="{FF2B5EF4-FFF2-40B4-BE49-F238E27FC236}">
                <a16:creationId xmlns:a16="http://schemas.microsoft.com/office/drawing/2014/main" id="{B83AF960-E133-C1A5-C28F-B587AC77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 dirty="0"/>
              <a:t>22/03/2024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1DBF935A-3549-6A78-6B89-86D45C26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Master Thesis Seminar, Ziwei He</a:t>
            </a:r>
            <a:endParaRPr lang="LID4096" dirty="0"/>
          </a:p>
        </p:txBody>
      </p:sp>
      <p:sp>
        <p:nvSpPr>
          <p:cNvPr id="5" name="Slide Number Placeholder 11">
            <a:extLst>
              <a:ext uri="{FF2B5EF4-FFF2-40B4-BE49-F238E27FC236}">
                <a16:creationId xmlns:a16="http://schemas.microsoft.com/office/drawing/2014/main" id="{EE991106-38B0-CE6C-6560-1F2D0349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84BA-1739-4137-9AA8-9ED9149C8DF4}" type="slidenum">
              <a:rPr lang="LID4096" smtClean="0"/>
              <a:t>9</a:t>
            </a:fld>
            <a:endParaRPr lang="LID4096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1186CF3-CABB-F188-93D4-3A3154ED795F}"/>
              </a:ext>
            </a:extLst>
          </p:cNvPr>
          <p:cNvGrpSpPr/>
          <p:nvPr/>
        </p:nvGrpSpPr>
        <p:grpSpPr>
          <a:xfrm>
            <a:off x="3156470" y="1917719"/>
            <a:ext cx="3238204" cy="938132"/>
            <a:chOff x="68710" y="3712178"/>
            <a:chExt cx="3626062" cy="9381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1873FA-009E-BE15-EC78-EF88188E8382}"/>
                </a:ext>
              </a:extLst>
            </p:cNvPr>
            <p:cNvSpPr/>
            <p:nvPr/>
          </p:nvSpPr>
          <p:spPr>
            <a:xfrm>
              <a:off x="68710" y="3721541"/>
              <a:ext cx="3622257" cy="928769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ts val="1600"/>
                </a:lnSpc>
              </a:pPr>
              <a:endParaRPr lang="en-US" sz="1600" noProof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F38F90-59BC-5BEA-4A67-C11C73302C00}"/>
                </a:ext>
              </a:extLst>
            </p:cNvPr>
            <p:cNvSpPr/>
            <p:nvPr/>
          </p:nvSpPr>
          <p:spPr>
            <a:xfrm>
              <a:off x="72516" y="3712178"/>
              <a:ext cx="3622256" cy="406499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sz="1600" noProof="1">
                  <a:solidFill>
                    <a:schemeClr val="accent4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ImageJ</a:t>
              </a:r>
              <a:r>
                <a:rPr lang="en-US" sz="1600" noProof="1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 Textual Source Code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E51A47-0EFD-3CAE-BADF-7F58145A459C}"/>
                </a:ext>
              </a:extLst>
            </p:cNvPr>
            <p:cNvSpPr txBox="1"/>
            <p:nvPr/>
          </p:nvSpPr>
          <p:spPr>
            <a:xfrm>
              <a:off x="651851" y="4189456"/>
              <a:ext cx="2626728" cy="371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Via </a:t>
              </a:r>
              <a:r>
                <a:rPr lang="en-US" altLang="zh-CN" sz="1600" dirty="0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Image Gateway</a:t>
              </a:r>
              <a:r>
                <a:rPr lang="en-GB" sz="1600" u="none" strike="noStrike" dirty="0">
                  <a:solidFill>
                    <a:schemeClr val="bg1"/>
                  </a:solidFill>
                  <a:effectLst/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703746-DAB6-1EB2-DD8A-DC5E4AC0D9E0}"/>
              </a:ext>
            </a:extLst>
          </p:cNvPr>
          <p:cNvGrpSpPr/>
          <p:nvPr/>
        </p:nvGrpSpPr>
        <p:grpSpPr>
          <a:xfrm>
            <a:off x="-818673" y="306881"/>
            <a:ext cx="713974" cy="658680"/>
            <a:chOff x="10590429" y="5287534"/>
            <a:chExt cx="713975" cy="658680"/>
          </a:xfrm>
        </p:grpSpPr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6D2B3DAE-3A14-9990-FB46-C0D96A0DE49A}"/>
                </a:ext>
              </a:extLst>
            </p:cNvPr>
            <p:cNvSpPr/>
            <p:nvPr/>
          </p:nvSpPr>
          <p:spPr>
            <a:xfrm flipH="1">
              <a:off x="10590429" y="5287534"/>
              <a:ext cx="713975" cy="65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600" extrusionOk="0">
                  <a:moveTo>
                    <a:pt x="13671" y="21600"/>
                  </a:moveTo>
                  <a:lnTo>
                    <a:pt x="7537" y="21600"/>
                  </a:lnTo>
                  <a:cubicBezTo>
                    <a:pt x="5938" y="21600"/>
                    <a:pt x="4484" y="20669"/>
                    <a:pt x="3670" y="19129"/>
                  </a:cubicBezTo>
                  <a:lnTo>
                    <a:pt x="589" y="13255"/>
                  </a:lnTo>
                  <a:cubicBezTo>
                    <a:pt x="-196" y="11747"/>
                    <a:pt x="-196" y="9853"/>
                    <a:pt x="589" y="8345"/>
                  </a:cubicBezTo>
                  <a:lnTo>
                    <a:pt x="3670" y="2471"/>
                  </a:lnTo>
                  <a:cubicBezTo>
                    <a:pt x="4455" y="963"/>
                    <a:pt x="5938" y="0"/>
                    <a:pt x="7537" y="0"/>
                  </a:cubicBezTo>
                  <a:lnTo>
                    <a:pt x="13671" y="0"/>
                  </a:lnTo>
                  <a:cubicBezTo>
                    <a:pt x="15270" y="0"/>
                    <a:pt x="16724" y="931"/>
                    <a:pt x="17538" y="2471"/>
                  </a:cubicBezTo>
                  <a:lnTo>
                    <a:pt x="20619" y="8345"/>
                  </a:lnTo>
                  <a:cubicBezTo>
                    <a:pt x="21404" y="9853"/>
                    <a:pt x="21404" y="11747"/>
                    <a:pt x="20619" y="13255"/>
                  </a:cubicBezTo>
                  <a:lnTo>
                    <a:pt x="17538" y="19129"/>
                  </a:lnTo>
                  <a:cubicBezTo>
                    <a:pt x="16724" y="20669"/>
                    <a:pt x="15270" y="21600"/>
                    <a:pt x="13671" y="21600"/>
                  </a:cubicBezTo>
                  <a:close/>
                  <a:moveTo>
                    <a:pt x="7537" y="1637"/>
                  </a:moveTo>
                  <a:cubicBezTo>
                    <a:pt x="6461" y="1637"/>
                    <a:pt x="5473" y="2279"/>
                    <a:pt x="4950" y="3306"/>
                  </a:cubicBezTo>
                  <a:lnTo>
                    <a:pt x="1868" y="9179"/>
                  </a:lnTo>
                  <a:cubicBezTo>
                    <a:pt x="1345" y="10206"/>
                    <a:pt x="1345" y="11458"/>
                    <a:pt x="1868" y="12485"/>
                  </a:cubicBezTo>
                  <a:lnTo>
                    <a:pt x="4950" y="18358"/>
                  </a:lnTo>
                  <a:cubicBezTo>
                    <a:pt x="5473" y="19385"/>
                    <a:pt x="6490" y="20027"/>
                    <a:pt x="7537" y="20027"/>
                  </a:cubicBezTo>
                  <a:lnTo>
                    <a:pt x="13671" y="20027"/>
                  </a:lnTo>
                  <a:cubicBezTo>
                    <a:pt x="14747" y="20027"/>
                    <a:pt x="15735" y="19385"/>
                    <a:pt x="16258" y="18358"/>
                  </a:cubicBezTo>
                  <a:lnTo>
                    <a:pt x="19340" y="12485"/>
                  </a:lnTo>
                  <a:cubicBezTo>
                    <a:pt x="19863" y="11458"/>
                    <a:pt x="19863" y="10206"/>
                    <a:pt x="19340" y="9179"/>
                  </a:cubicBezTo>
                  <a:lnTo>
                    <a:pt x="16258" y="3306"/>
                  </a:lnTo>
                  <a:cubicBezTo>
                    <a:pt x="15735" y="2279"/>
                    <a:pt x="14718" y="1637"/>
                    <a:pt x="13671" y="1637"/>
                  </a:cubicBezTo>
                  <a:lnTo>
                    <a:pt x="7537" y="163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23" name="Graphic 22" descr="Checkmark with solid fill">
              <a:extLst>
                <a:ext uri="{FF2B5EF4-FFF2-40B4-BE49-F238E27FC236}">
                  <a16:creationId xmlns:a16="http://schemas.microsoft.com/office/drawing/2014/main" id="{DBFA7767-DF3B-1BA2-98ED-E6276C39C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751298" y="5420756"/>
              <a:ext cx="392237" cy="3922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15A367C-160B-C884-E477-9BBEC534799B}"/>
              </a:ext>
            </a:extLst>
          </p:cNvPr>
          <p:cNvGrpSpPr/>
          <p:nvPr/>
        </p:nvGrpSpPr>
        <p:grpSpPr>
          <a:xfrm>
            <a:off x="3167120" y="3578481"/>
            <a:ext cx="3196815" cy="938132"/>
            <a:chOff x="68710" y="3712178"/>
            <a:chExt cx="3622257" cy="93813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C8098DB-4DE7-DE4A-4377-6E7C62882E84}"/>
                </a:ext>
              </a:extLst>
            </p:cNvPr>
            <p:cNvSpPr/>
            <p:nvPr/>
          </p:nvSpPr>
          <p:spPr>
            <a:xfrm>
              <a:off x="68710" y="3721541"/>
              <a:ext cx="3622257" cy="928769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ts val="1600"/>
                </a:lnSpc>
              </a:pPr>
              <a:endParaRPr lang="en-US" sz="1600" noProof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533D3E-9D36-6988-9352-7E533424220C}"/>
                </a:ext>
              </a:extLst>
            </p:cNvPr>
            <p:cNvSpPr/>
            <p:nvPr/>
          </p:nvSpPr>
          <p:spPr>
            <a:xfrm>
              <a:off x="93849" y="3712178"/>
              <a:ext cx="3587835" cy="406499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sz="1600" noProof="1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Jupyter</a:t>
              </a:r>
              <a:r>
                <a:rPr lang="en-US" sz="1600" noProof="1">
                  <a:solidFill>
                    <a:schemeClr val="accent4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 Java </a:t>
              </a:r>
              <a:r>
                <a:rPr lang="en-US" sz="1600" noProof="1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Kernel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285C67C-A27C-CDF2-E5F6-C1DF92B25A43}"/>
                </a:ext>
              </a:extLst>
            </p:cNvPr>
            <p:cNvSpPr txBox="1"/>
            <p:nvPr/>
          </p:nvSpPr>
          <p:spPr>
            <a:xfrm>
              <a:off x="965690" y="4151193"/>
              <a:ext cx="2229528" cy="371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BeakerX K</a:t>
              </a:r>
              <a:r>
                <a:rPr lang="en-US" altLang="zh-CN" sz="1600" b="1" dirty="0">
                  <a:solidFill>
                    <a:schemeClr val="bg1"/>
                  </a:solidFill>
                  <a:latin typeface="Poppins SemiBold" panose="00000700000000000000" pitchFamily="2" charset="0"/>
                  <a:ea typeface="Open Sans" panose="020B0606030504020204" pitchFamily="34" charset="0"/>
                  <a:cs typeface="Poppins SemiBold" panose="00000700000000000000" pitchFamily="2" charset="0"/>
                </a:rPr>
                <a:t>ernel</a:t>
              </a:r>
              <a:endParaRPr lang="en-GB" sz="1600" b="1" u="none" strike="noStrike" dirty="0">
                <a:solidFill>
                  <a:schemeClr val="bg1"/>
                </a:solidFill>
                <a:effectLst/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17E6E1D-AAB6-51E9-9DC0-9CDAB306EA0C}"/>
              </a:ext>
            </a:extLst>
          </p:cNvPr>
          <p:cNvGrpSpPr/>
          <p:nvPr/>
        </p:nvGrpSpPr>
        <p:grpSpPr>
          <a:xfrm>
            <a:off x="192088" y="3033742"/>
            <a:ext cx="2740163" cy="948610"/>
            <a:chOff x="5938157" y="1624953"/>
            <a:chExt cx="2569464" cy="94861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EFACAAF-870D-4874-F879-3F427A42406C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E1B0EFC-0BA8-7D4A-2EF9-4D74ACB3C6D7}"/>
                </a:ext>
              </a:extLst>
            </p:cNvPr>
            <p:cNvGrpSpPr/>
            <p:nvPr/>
          </p:nvGrpSpPr>
          <p:grpSpPr>
            <a:xfrm>
              <a:off x="5938157" y="1624953"/>
              <a:ext cx="2569464" cy="948610"/>
              <a:chOff x="5921828" y="3217979"/>
              <a:chExt cx="2569464" cy="948610"/>
            </a:xfrm>
            <a:effectLst/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CB71965-687C-1B66-A4D0-7449CF38F7D4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How to run </a:t>
                </a:r>
                <a:r>
                  <a:rPr lang="en-US" sz="1600" b="1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Java-based</a:t>
                </a:r>
                <a:r>
                  <a:rPr lang="en-US" sz="1600" noProof="1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ImageJ in Jupyterlab? 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E9F3238-AA9F-D23A-207B-B926FF1A60FA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</p:txBody>
          </p:sp>
        </p:grpSp>
      </p:grp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6D666BD-2B0D-DE2F-2881-6DD00A98710B}"/>
              </a:ext>
            </a:extLst>
          </p:cNvPr>
          <p:cNvCxnSpPr>
            <a:cxnSpLocks/>
            <a:stCxn id="49" idx="0"/>
            <a:endCxn id="15" idx="1"/>
          </p:cNvCxnSpPr>
          <p:nvPr/>
        </p:nvCxnSpPr>
        <p:spPr>
          <a:xfrm rot="5400000" flipH="1" flipV="1">
            <a:off x="2038183" y="1915455"/>
            <a:ext cx="642275" cy="1594300"/>
          </a:xfrm>
          <a:prstGeom prst="bent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2D4B3CB-EB06-A9F4-93E6-067246F81D97}"/>
              </a:ext>
            </a:extLst>
          </p:cNvPr>
          <p:cNvCxnSpPr>
            <a:stCxn id="15" idx="2"/>
            <a:endCxn id="44" idx="0"/>
          </p:cNvCxnSpPr>
          <p:nvPr/>
        </p:nvCxnSpPr>
        <p:spPr>
          <a:xfrm flipH="1">
            <a:off x="4772524" y="2855851"/>
            <a:ext cx="1349" cy="72263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5BBCEB2-7F47-0C3C-DE94-654B34094E06}"/>
              </a:ext>
            </a:extLst>
          </p:cNvPr>
          <p:cNvCxnSpPr>
            <a:stCxn id="43" idx="3"/>
          </p:cNvCxnSpPr>
          <p:nvPr/>
        </p:nvCxnSpPr>
        <p:spPr>
          <a:xfrm flipV="1">
            <a:off x="6363935" y="4052228"/>
            <a:ext cx="357857" cy="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11A9344-6E7E-02F9-6A5D-F2DF979037B3}"/>
              </a:ext>
            </a:extLst>
          </p:cNvPr>
          <p:cNvSpPr txBox="1"/>
          <p:nvPr/>
        </p:nvSpPr>
        <p:spPr>
          <a:xfrm>
            <a:off x="3677236" y="3052570"/>
            <a:ext cx="1184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xecuted </a:t>
            </a:r>
            <a:endParaRPr lang="LID4096" sz="1600" dirty="0">
              <a:solidFill>
                <a:schemeClr val="accent1">
                  <a:lumMod val="7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3A12802-9A47-429A-9472-816926D5F5A7}"/>
              </a:ext>
            </a:extLst>
          </p:cNvPr>
          <p:cNvSpPr txBox="1"/>
          <p:nvPr/>
        </p:nvSpPr>
        <p:spPr>
          <a:xfrm>
            <a:off x="4772524" y="3052570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W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ith</a:t>
            </a:r>
            <a:endParaRPr lang="LID4096" sz="1600" dirty="0">
              <a:solidFill>
                <a:schemeClr val="accent1">
                  <a:lumMod val="7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121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63" grpId="0"/>
      <p:bldP spid="1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7|11.6|12.1|11.8|2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2.2|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0.4|7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9.1|9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3|8.7|17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42.2|65.7|30|9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0.8|1.2|0.8|23.9|22.2|44.6|18|8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3.4|6.1|4|2.8|0.8|3.6|2.8|0.5|3.4|12.9|3.5|4.5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|44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5.8|9.5|16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0|22.6|17.6|19.5|32.5|8.2|8|59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4.6|16.4|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2ECAE81-5607-4F07-A1C4-E710DABF289B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5763</Words>
  <Application>Microsoft Office PowerPoint</Application>
  <PresentationFormat>Widescreen</PresentationFormat>
  <Paragraphs>869</Paragraphs>
  <Slides>35</Slides>
  <Notes>34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-apple-system</vt:lpstr>
      <vt:lpstr>Arial</vt:lpstr>
      <vt:lpstr>Arial Nova</vt:lpstr>
      <vt:lpstr>Calibri</vt:lpstr>
      <vt:lpstr>Calibri Light</vt:lpstr>
      <vt:lpstr>Open Sans</vt:lpstr>
      <vt:lpstr>Poppins</vt:lpstr>
      <vt:lpstr>Poppins Black</vt:lpstr>
      <vt:lpstr>Poppins Light</vt:lpstr>
      <vt:lpstr>Poppins Medium</vt:lpstr>
      <vt:lpstr>Poppins SemiBold</vt:lpstr>
      <vt:lpstr>Wingdings</vt:lpstr>
      <vt:lpstr>Office Theme</vt:lpstr>
      <vt:lpstr>2_Office Theme</vt:lpstr>
      <vt:lpstr>3_Office Theme</vt:lpstr>
      <vt:lpstr>Integrating ImageJ/Fiji Image Processing  in Chaldene Visual Programming System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Figure 5: Run ImageJ Functions with Python Kernel </vt:lpstr>
      <vt:lpstr> Figure 6: PyImageJ supports most of ImageJ plugins in headless mode</vt:lpstr>
      <vt:lpstr>PowerPoint Presentation</vt:lpstr>
      <vt:lpstr>PowerPoint Presentation</vt:lpstr>
      <vt:lpstr> Video 1: ImageJ Cell Segmentation Workflow [13]  integrated in Chaldene System</vt:lpstr>
      <vt:lpstr>PowerPoint Presentation</vt:lpstr>
      <vt:lpstr> Figure 8: Thirty times of manual editing for one Visual Node Specification JSON file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very much!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Staged Report</dc:title>
  <dc:creator>Z L</dc:creator>
  <cp:lastModifiedBy>Z L</cp:lastModifiedBy>
  <cp:revision>28</cp:revision>
  <cp:lastPrinted>2024-03-12T18:04:18Z</cp:lastPrinted>
  <dcterms:created xsi:type="dcterms:W3CDTF">2023-11-15T17:35:01Z</dcterms:created>
  <dcterms:modified xsi:type="dcterms:W3CDTF">2024-03-25T13:05:50Z</dcterms:modified>
</cp:coreProperties>
</file>